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949" r:id="rId2"/>
    <p:sldId id="995" r:id="rId3"/>
    <p:sldId id="997" r:id="rId4"/>
    <p:sldId id="972" r:id="rId5"/>
    <p:sldId id="998" r:id="rId6"/>
    <p:sldId id="999" r:id="rId7"/>
    <p:sldId id="988" r:id="rId8"/>
    <p:sldId id="971" r:id="rId9"/>
  </p:sldIdLst>
  <p:sldSz cx="12192000" cy="6858000"/>
  <p:notesSz cx="6805613" cy="9939338"/>
  <p:kinsoku lang="zh-TW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orient="horz" pos="3648" userDrawn="1">
          <p15:clr>
            <a:srgbClr val="A4A3A4"/>
          </p15:clr>
        </p15:guide>
        <p15:guide id="3" orient="horz" pos="1056" userDrawn="1">
          <p15:clr>
            <a:srgbClr val="A4A3A4"/>
          </p15:clr>
        </p15:guide>
        <p15:guide id="4" orient="horz" pos="240" userDrawn="1">
          <p15:clr>
            <a:srgbClr val="A4A3A4"/>
          </p15:clr>
        </p15:guide>
        <p15:guide id="5" orient="horz" pos="2352" userDrawn="1">
          <p15:clr>
            <a:srgbClr val="A4A3A4"/>
          </p15:clr>
        </p15:guide>
        <p15:guide id="6" orient="horz" pos="4080" userDrawn="1">
          <p15:clr>
            <a:srgbClr val="A4A3A4"/>
          </p15:clr>
        </p15:guide>
        <p15:guide id="7" orient="horz" pos="480" userDrawn="1">
          <p15:clr>
            <a:srgbClr val="A4A3A4"/>
          </p15:clr>
        </p15:guide>
        <p15:guide id="8" orient="horz" pos="720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1344" userDrawn="1">
          <p15:clr>
            <a:srgbClr val="A4A3A4"/>
          </p15:clr>
        </p15:guide>
        <p15:guide id="11" pos="67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509"/>
    <a:srgbClr val="EE9900"/>
    <a:srgbClr val="DE5010"/>
    <a:srgbClr val="865600"/>
    <a:srgbClr val="3E2800"/>
    <a:srgbClr val="F7931A"/>
    <a:srgbClr val="07A398"/>
    <a:srgbClr val="FBA200"/>
    <a:srgbClr val="0680C3"/>
    <a:srgbClr val="90C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3421" autoAdjust="0"/>
  </p:normalViewPr>
  <p:slideViewPr>
    <p:cSldViewPr>
      <p:cViewPr varScale="1">
        <p:scale>
          <a:sx n="69" d="100"/>
          <a:sy n="69" d="100"/>
        </p:scale>
        <p:origin x="564" y="52"/>
      </p:cViewPr>
      <p:guideLst>
        <p:guide orient="horz" pos="1392"/>
        <p:guide orient="horz" pos="3648"/>
        <p:guide orient="horz" pos="1056"/>
        <p:guide orient="horz" pos="240"/>
        <p:guide orient="horz" pos="2352"/>
        <p:guide orient="horz" pos="4080"/>
        <p:guide orient="horz" pos="480"/>
        <p:guide orient="horz" pos="720"/>
        <p:guide pos="3840"/>
        <p:guide pos="1344"/>
        <p:guide pos="6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10" d="100"/>
          <a:sy n="110" d="100"/>
        </p:scale>
        <p:origin x="3366" y="-82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77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721225"/>
            <a:ext cx="4986337" cy="4471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7500" y="871538"/>
            <a:ext cx="6172200" cy="3471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168405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Helvetica" pitchFamily="116" charset="0"/>
        <a:ea typeface="Osaka" pitchFamily="116" charset="-128"/>
        <a:cs typeface="Osak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116" charset="0"/>
        <a:ea typeface="Osaka" pitchFamily="116" charset="-128"/>
        <a:cs typeface="Osak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116" charset="0"/>
        <a:ea typeface="Osaka" pitchFamily="116" charset="-128"/>
        <a:cs typeface="Osak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116" charset="0"/>
        <a:ea typeface="Osaka" pitchFamily="116" charset="-128"/>
        <a:cs typeface="Osak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116" charset="0"/>
        <a:ea typeface="Osaka" pitchFamily="116" charset="-128"/>
        <a:cs typeface="Osak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0" y="871538"/>
            <a:ext cx="6172200" cy="3471862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>
                <a:latin typeface="Helvetica" panose="020B0604020202020204" pitchFamily="34" charset="0"/>
                <a:ea typeface="Osaka"/>
              </a:rPr>
              <a:t>Speaker notes: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0" y="871538"/>
            <a:ext cx="6172200" cy="3471862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>
                <a:latin typeface="Helvetica" panose="020B0604020202020204" pitchFamily="34" charset="0"/>
                <a:ea typeface="Osaka"/>
              </a:rPr>
              <a:t>Speaker notes:</a:t>
            </a:r>
            <a:endParaRPr lang="en-US" altLang="zh-TW" b="0" dirty="0">
              <a:latin typeface="Helvetica" panose="020B0604020202020204" pitchFamily="34" charset="0"/>
              <a:ea typeface="Osaka"/>
            </a:endParaRPr>
          </a:p>
          <a:p>
            <a:endParaRPr lang="en-US" altLang="zh-TW" dirty="0">
              <a:latin typeface="Helvetica" panose="020B0604020202020204" pitchFamily="34" charset="0"/>
              <a:ea typeface="Osak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0" y="871538"/>
            <a:ext cx="6172200" cy="3471862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>
                <a:latin typeface="Helvetica" panose="020B0604020202020204" pitchFamily="34" charset="0"/>
                <a:ea typeface="Osaka"/>
              </a:rPr>
              <a:t>Speaker notes:</a:t>
            </a:r>
            <a:endParaRPr lang="en-US" altLang="zh-TW" b="0" dirty="0">
              <a:latin typeface="Helvetica" panose="020B0604020202020204" pitchFamily="34" charset="0"/>
              <a:ea typeface="Osaka"/>
            </a:endParaRPr>
          </a:p>
          <a:p>
            <a:endParaRPr lang="en-US" altLang="zh-TW" dirty="0">
              <a:latin typeface="Helvetica" panose="020B0604020202020204" pitchFamily="34" charset="0"/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1968554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0" y="871538"/>
            <a:ext cx="6172200" cy="3471862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>
                <a:latin typeface="Helvetica" panose="020B0604020202020204" pitchFamily="34" charset="0"/>
                <a:ea typeface="Osaka"/>
              </a:rPr>
              <a:t>Speaker notes:</a:t>
            </a:r>
            <a:endParaRPr lang="en-US" altLang="zh-TW" b="0" dirty="0">
              <a:latin typeface="Helvetica" panose="020B0604020202020204" pitchFamily="34" charset="0"/>
              <a:ea typeface="Osaka"/>
            </a:endParaRPr>
          </a:p>
          <a:p>
            <a:endParaRPr lang="en-US" altLang="zh-TW" dirty="0">
              <a:latin typeface="Helvetica" panose="020B0604020202020204" pitchFamily="34" charset="0"/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3691807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0" y="871538"/>
            <a:ext cx="6172200" cy="3471862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>
                <a:latin typeface="Helvetica" panose="020B0604020202020204" pitchFamily="34" charset="0"/>
                <a:ea typeface="Osaka"/>
              </a:rPr>
              <a:t>Speaker notes:</a:t>
            </a:r>
            <a:endParaRPr lang="en-US" altLang="zh-TW" b="0" dirty="0">
              <a:latin typeface="Helvetica" panose="020B0604020202020204" pitchFamily="34" charset="0"/>
              <a:ea typeface="Osaka"/>
            </a:endParaRPr>
          </a:p>
          <a:p>
            <a:endParaRPr lang="en-US" altLang="zh-TW" dirty="0">
              <a:latin typeface="Helvetica" panose="020B0604020202020204" pitchFamily="34" charset="0"/>
              <a:ea typeface="Osak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2209800"/>
            <a:ext cx="8636000" cy="1524000"/>
          </a:xfrm>
        </p:spPr>
        <p:txBody>
          <a:bodyPr anchor="ctr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1000"/>
            <a:ext cx="8636000" cy="1295400"/>
          </a:xfrm>
        </p:spPr>
        <p:txBody>
          <a:bodyPr/>
          <a:lstStyle>
            <a:lvl1pPr marL="0" indent="0">
              <a:spcAft>
                <a:spcPct val="15000"/>
              </a:spcAft>
              <a:buFont typeface="Webdings" pitchFamily="18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51"/>
          <p:cNvSpPr>
            <a:spLocks noChangeArrowheads="1"/>
          </p:cNvSpPr>
          <p:nvPr userDrawn="1"/>
        </p:nvSpPr>
        <p:spPr bwMode="auto">
          <a:xfrm>
            <a:off x="335360" y="0"/>
            <a:ext cx="11521280" cy="3733801"/>
          </a:xfrm>
          <a:prstGeom prst="rect">
            <a:avLst/>
          </a:prstGeom>
          <a:solidFill>
            <a:srgbClr val="CB020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4605" tIns="47302" rIns="94605" bIns="47302" anchor="ctr"/>
          <a:lstStyle/>
          <a:p>
            <a:endParaRPr lang="zh-TW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B3F6846-C387-3D4F-AE21-A1C8EDC1F4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7" y="5943602"/>
            <a:ext cx="3385027" cy="73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0974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730261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610600" y="381000"/>
            <a:ext cx="2159000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133600" y="381000"/>
            <a:ext cx="6273800" cy="5410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653575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651598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40293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133600" y="1676400"/>
            <a:ext cx="4216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53200" y="1676400"/>
            <a:ext cx="4216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571295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32116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676967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199505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810090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521509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381000"/>
            <a:ext cx="863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676400"/>
            <a:ext cx="8636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6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22400" y="6477000"/>
            <a:ext cx="104648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700" b="0">
                <a:solidFill>
                  <a:srgbClr val="666666"/>
                </a:solidFill>
                <a:latin typeface="+mn-lt"/>
                <a:ea typeface="Osaka" pitchFamily="116" charset="-128"/>
                <a:cs typeface="+mn-cs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232EBA-81FF-E443-A274-D489DA5E8362}"/>
              </a:ext>
            </a:extLst>
          </p:cNvPr>
          <p:cNvSpPr/>
          <p:nvPr userDrawn="1"/>
        </p:nvSpPr>
        <p:spPr>
          <a:xfrm>
            <a:off x="3" y="0"/>
            <a:ext cx="304799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8A99A99-B4BA-5447-97EF-C2AC9DAC93E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6247257"/>
            <a:ext cx="2281886" cy="4944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71" r:id="rId1"/>
    <p:sldLayoutId id="2147484861" r:id="rId2"/>
    <p:sldLayoutId id="2147484862" r:id="rId3"/>
    <p:sldLayoutId id="2147484863" r:id="rId4"/>
    <p:sldLayoutId id="2147484864" r:id="rId5"/>
    <p:sldLayoutId id="2147484865" r:id="rId6"/>
    <p:sldLayoutId id="2147484866" r:id="rId7"/>
    <p:sldLayoutId id="2147484867" r:id="rId8"/>
    <p:sldLayoutId id="2147484868" r:id="rId9"/>
    <p:sldLayoutId id="2147484869" r:id="rId10"/>
    <p:sldLayoutId id="2147484870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Osaka"/>
        </a:defRPr>
      </a:lvl1pPr>
      <a:lvl2pPr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pitchFamily="116" charset="-128"/>
          <a:cs typeface="Osaka"/>
        </a:defRPr>
      </a:lvl2pPr>
      <a:lvl3pPr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pitchFamily="116" charset="-128"/>
          <a:cs typeface="Osaka"/>
        </a:defRPr>
      </a:lvl3pPr>
      <a:lvl4pPr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pitchFamily="116" charset="-128"/>
          <a:cs typeface="Osaka"/>
        </a:defRPr>
      </a:lvl4pPr>
      <a:lvl5pPr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pitchFamily="116" charset="-128"/>
          <a:cs typeface="Osaka"/>
        </a:defRPr>
      </a:lvl5pPr>
      <a:lvl6pPr marL="457200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pitchFamily="116" charset="-128"/>
        </a:defRPr>
      </a:lvl6pPr>
      <a:lvl7pPr marL="914400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pitchFamily="116" charset="-128"/>
        </a:defRPr>
      </a:lvl7pPr>
      <a:lvl8pPr marL="1371600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pitchFamily="116" charset="-128"/>
        </a:defRPr>
      </a:lvl8pPr>
      <a:lvl9pPr marL="1828800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pitchFamily="116" charset="-128"/>
        </a:defRPr>
      </a:lvl9pPr>
    </p:titleStyle>
    <p:bodyStyle>
      <a:lvl1pPr marL="288925" indent="-288925" algn="l" rtl="0" eaLnBrk="0" fontAlgn="base" hangingPunct="0">
        <a:spcBef>
          <a:spcPct val="0"/>
        </a:spcBef>
        <a:spcAft>
          <a:spcPct val="25000"/>
        </a:spcAft>
        <a:buClr>
          <a:schemeClr val="hlink"/>
        </a:buClr>
        <a:buSzPct val="100000"/>
        <a:buFont typeface="Wingdings" panose="05000000000000000000" pitchFamily="2" charset="2"/>
        <a:buChar char="§"/>
        <a:defRPr>
          <a:solidFill>
            <a:srgbClr val="666666"/>
          </a:solidFill>
          <a:latin typeface="+mn-lt"/>
          <a:ea typeface="+mn-ea"/>
          <a:cs typeface="Osaka"/>
        </a:defRPr>
      </a:lvl1pPr>
      <a:lvl2pPr marL="762000" indent="-190500" algn="l" rtl="0" eaLnBrk="0" fontAlgn="base" hangingPunct="0">
        <a:spcBef>
          <a:spcPct val="0"/>
        </a:spcBef>
        <a:spcAft>
          <a:spcPct val="25000"/>
        </a:spcAft>
        <a:buSzPct val="105000"/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  <a:ea typeface="+mn-ea"/>
          <a:cs typeface="Osaka"/>
        </a:defRPr>
      </a:lvl2pPr>
      <a:lvl3pPr marL="1420813" indent="-376238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SzPct val="100000"/>
        <a:buFont typeface="Times" panose="02020603050405020304" pitchFamily="18" charset="0"/>
        <a:defRPr sz="1600">
          <a:solidFill>
            <a:schemeClr val="tx1"/>
          </a:solidFill>
          <a:latin typeface="+mn-lt"/>
          <a:ea typeface="+mn-ea"/>
          <a:cs typeface="Osaka"/>
        </a:defRPr>
      </a:lvl3pPr>
      <a:lvl4pPr marL="1839913" indent="-228600" algn="l" rtl="0" eaLnBrk="0" fontAlgn="base" hangingPunct="0">
        <a:spcBef>
          <a:spcPct val="0"/>
        </a:spcBef>
        <a:spcAft>
          <a:spcPct val="25000"/>
        </a:spcAft>
        <a:buSzPct val="100000"/>
        <a:defRPr sz="1400" i="1">
          <a:solidFill>
            <a:schemeClr val="tx1"/>
          </a:solidFill>
          <a:latin typeface="+mn-lt"/>
          <a:ea typeface="+mn-ea"/>
          <a:cs typeface="Osaka"/>
        </a:defRPr>
      </a:lvl4pPr>
      <a:lvl5pPr marL="2259013" indent="-228600" algn="l" rtl="0" eaLnBrk="0" fontAlgn="base" hangingPunct="0">
        <a:spcBef>
          <a:spcPct val="0"/>
        </a:spcBef>
        <a:spcAft>
          <a:spcPct val="25000"/>
        </a:spcAft>
        <a:buSzPct val="100000"/>
        <a:defRPr sz="1400" i="1">
          <a:solidFill>
            <a:schemeClr val="tx1"/>
          </a:solidFill>
          <a:latin typeface="+mn-lt"/>
          <a:ea typeface="+mn-ea"/>
          <a:cs typeface="Osaka"/>
        </a:defRPr>
      </a:lvl5pPr>
      <a:lvl6pPr marL="2716213" indent="-228600" algn="l" rtl="0" eaLnBrk="0" fontAlgn="base" hangingPunct="0">
        <a:spcBef>
          <a:spcPct val="0"/>
        </a:spcBef>
        <a:spcAft>
          <a:spcPct val="25000"/>
        </a:spcAft>
        <a:buSzPct val="100000"/>
        <a:defRPr sz="1400" i="1">
          <a:solidFill>
            <a:schemeClr val="tx1"/>
          </a:solidFill>
          <a:latin typeface="+mn-lt"/>
          <a:ea typeface="+mn-ea"/>
        </a:defRPr>
      </a:lvl6pPr>
      <a:lvl7pPr marL="3173413" indent="-228600" algn="l" rtl="0" eaLnBrk="0" fontAlgn="base" hangingPunct="0">
        <a:spcBef>
          <a:spcPct val="0"/>
        </a:spcBef>
        <a:spcAft>
          <a:spcPct val="25000"/>
        </a:spcAft>
        <a:buSzPct val="100000"/>
        <a:defRPr sz="1400" i="1">
          <a:solidFill>
            <a:schemeClr val="tx1"/>
          </a:solidFill>
          <a:latin typeface="+mn-lt"/>
          <a:ea typeface="+mn-ea"/>
        </a:defRPr>
      </a:lvl7pPr>
      <a:lvl8pPr marL="3630613" indent="-228600" algn="l" rtl="0" eaLnBrk="0" fontAlgn="base" hangingPunct="0">
        <a:spcBef>
          <a:spcPct val="0"/>
        </a:spcBef>
        <a:spcAft>
          <a:spcPct val="25000"/>
        </a:spcAft>
        <a:buSzPct val="100000"/>
        <a:defRPr sz="1400" i="1">
          <a:solidFill>
            <a:schemeClr val="tx1"/>
          </a:solidFill>
          <a:latin typeface="+mn-lt"/>
          <a:ea typeface="+mn-ea"/>
        </a:defRPr>
      </a:lvl8pPr>
      <a:lvl9pPr marL="4087813" indent="-228600" algn="l" rtl="0" eaLnBrk="0" fontAlgn="base" hangingPunct="0">
        <a:spcBef>
          <a:spcPct val="0"/>
        </a:spcBef>
        <a:spcAft>
          <a:spcPct val="25000"/>
        </a:spcAft>
        <a:buSzPct val="100000"/>
        <a:defRPr sz="1400" 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3472" y="980728"/>
            <a:ext cx="9145016" cy="2376487"/>
          </a:xfrm>
        </p:spPr>
        <p:txBody>
          <a:bodyPr/>
          <a:lstStyle/>
          <a:p>
            <a:r>
              <a:rPr lang="en-US" altLang="en-US" sz="35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CityU</a:t>
            </a:r>
            <a:r>
              <a:rPr lang="en-US" altLang="en-US" sz="35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CSHK PASS SYMPOSIUM</a:t>
            </a:r>
            <a:r>
              <a:rPr lang="en-US" alt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alt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alt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alt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alt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Global Connectivity, Opportunities and Challenges: Hong Kong and ETCZs along Belt &amp; Road </a:t>
            </a:r>
            <a:br>
              <a:rPr lang="en-US" alt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alt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alt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alt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Opportunities For The Accountancy Industry</a:t>
            </a:r>
            <a:r>
              <a:rPr lang="en-US" altLang="zh-TW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altLang="zh-TW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altLang="zh-TW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altLang="zh-TW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altLang="zh-TW" sz="2400" b="1" dirty="0">
                <a:solidFill>
                  <a:schemeClr val="bg1"/>
                </a:solidFill>
                <a:latin typeface="+mn-lt"/>
              </a:rPr>
              <a:t> </a:t>
            </a:r>
            <a:br>
              <a:rPr lang="en-US" altLang="zh-TW" sz="2400" b="1" dirty="0">
                <a:solidFill>
                  <a:schemeClr val="bg1"/>
                </a:solidFill>
                <a:latin typeface="+mn-lt"/>
              </a:rPr>
            </a:br>
            <a:endParaRPr lang="en-US" altLang="zh-TW" sz="3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3472" y="4293096"/>
            <a:ext cx="8998296" cy="1944216"/>
          </a:xfrm>
        </p:spPr>
        <p:txBody>
          <a:bodyPr/>
          <a:lstStyle/>
          <a:p>
            <a:pPr marL="914400" indent="-914400">
              <a:tabLst>
                <a:tab pos="1258888" algn="l"/>
              </a:tabLst>
            </a:pPr>
            <a:r>
              <a:rPr lang="en-US" altLang="zh-TW" sz="2200" dirty="0" smtClean="0">
                <a:solidFill>
                  <a:schemeClr val="tx1"/>
                </a:solidFill>
                <a:ea typeface="PMingLiU" panose="02020500000000000000" pitchFamily="18" charset="-120"/>
              </a:rPr>
              <a:t>Speaker:  Johnson Kong – Immediate Past President</a:t>
            </a:r>
          </a:p>
          <a:p>
            <a:pPr marL="914400" indent="-914400">
              <a:tabLst>
                <a:tab pos="1258888" algn="l"/>
              </a:tabLst>
            </a:pPr>
            <a:r>
              <a:rPr lang="en-US" altLang="zh-TW" sz="2200" dirty="0" smtClean="0">
                <a:solidFill>
                  <a:schemeClr val="tx1"/>
                </a:solidFill>
                <a:ea typeface="PMingLiU" panose="02020500000000000000" pitchFamily="18" charset="-120"/>
              </a:rPr>
              <a:t>Date: 7 January 2021 </a:t>
            </a:r>
          </a:p>
          <a:p>
            <a:pPr marL="914400" indent="-914400">
              <a:tabLst>
                <a:tab pos="1258888" algn="l"/>
              </a:tabLst>
            </a:pPr>
            <a:r>
              <a:rPr lang="en-US" altLang="zh-TW" sz="2200" dirty="0">
                <a:solidFill>
                  <a:schemeClr val="tx1"/>
                </a:solidFill>
              </a:rPr>
              <a:t>	</a:t>
            </a:r>
            <a:endParaRPr lang="en-US" altLang="zh-TW" sz="2200" dirty="0">
              <a:solidFill>
                <a:schemeClr val="tx1"/>
              </a:solidFill>
              <a:ea typeface="PMingLiU" panose="02020500000000000000" pitchFamily="18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標題 1"/>
          <p:cNvSpPr txBox="1">
            <a:spLocks/>
          </p:cNvSpPr>
          <p:nvPr/>
        </p:nvSpPr>
        <p:spPr bwMode="auto">
          <a:xfrm>
            <a:off x="839416" y="44624"/>
            <a:ext cx="68341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3000" smtClean="0">
                <a:solidFill>
                  <a:srgbClr val="C00000"/>
                </a:solidFill>
                <a:latin typeface="Arial" panose="020B0604020202020204" pitchFamily="34" charset="0"/>
              </a:rPr>
              <a:t>Contents</a:t>
            </a:r>
            <a:endParaRPr kumimoji="0" lang="en-US" altLang="zh-TW" sz="3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Osak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3B2ADE-3C74-4F02-A3E5-C58F0FC8DDF9}" type="slidenum">
              <a:rPr kumimoji="0" lang="en-US" altLang="zh-TW" sz="700" b="0" i="0" u="none" strike="noStrike" kern="1200" cap="none" spc="0" normalizeH="0" baseline="0" noProof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Osaka" pitchFamily="116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TW" sz="700" b="0" i="0" u="none" strike="noStrike" kern="120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Arial"/>
              <a:ea typeface="Osaka" pitchFamily="116" charset="-128"/>
              <a:cs typeface="+mn-cs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779748" y="1199280"/>
            <a:ext cx="9204684" cy="489269"/>
            <a:chOff x="0" y="3823"/>
            <a:chExt cx="8328248" cy="1216800"/>
          </a:xfrm>
        </p:grpSpPr>
        <p:sp>
          <p:nvSpPr>
            <p:cNvPr id="32" name="Rectangle 31"/>
            <p:cNvSpPr/>
            <p:nvPr/>
          </p:nvSpPr>
          <p:spPr>
            <a:xfrm>
              <a:off x="0" y="3823"/>
              <a:ext cx="8328248" cy="121680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TextBox 32"/>
            <p:cNvSpPr txBox="1"/>
            <p:nvPr/>
          </p:nvSpPr>
          <p:spPr>
            <a:xfrm>
              <a:off x="0" y="3823"/>
              <a:ext cx="8328248" cy="1216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91440" rIns="91440" bIns="9144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Aft>
                  <a:spcPct val="35000"/>
                </a:spcAft>
                <a:buClr>
                  <a:srgbClr val="C00000"/>
                </a:buClr>
              </a:pPr>
              <a:r>
                <a:rPr lang="en-US" altLang="zh-TW" b="0" dirty="0" smtClean="0">
                  <a:solidFill>
                    <a:srgbClr val="FFFFFF"/>
                  </a:solidFill>
                  <a:latin typeface="Arial"/>
                  <a:ea typeface="Osaka"/>
                </a:rPr>
                <a:t>1.	Hong Kong Institute of Certified Public Accountants</a:t>
              </a:r>
              <a:endPara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Osaka"/>
                <a:cs typeface="+mn-cs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43635" y="2533320"/>
            <a:ext cx="9204684" cy="489269"/>
            <a:chOff x="0" y="3823"/>
            <a:chExt cx="8328248" cy="1216800"/>
          </a:xfrm>
        </p:grpSpPr>
        <p:sp>
          <p:nvSpPr>
            <p:cNvPr id="35" name="Rectangle 34"/>
            <p:cNvSpPr/>
            <p:nvPr/>
          </p:nvSpPr>
          <p:spPr>
            <a:xfrm>
              <a:off x="0" y="3823"/>
              <a:ext cx="8328248" cy="121680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TextBox 35"/>
            <p:cNvSpPr txBox="1"/>
            <p:nvPr/>
          </p:nvSpPr>
          <p:spPr>
            <a:xfrm>
              <a:off x="0" y="3823"/>
              <a:ext cx="8328248" cy="1216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91440" rIns="91440" bIns="9144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Aft>
                  <a:spcPct val="35000"/>
                </a:spcAft>
                <a:buClr>
                  <a:srgbClr val="C00000"/>
                </a:buClr>
              </a:pPr>
              <a:r>
                <a:rPr lang="en-US" altLang="zh-TW" b="0" dirty="0" smtClean="0">
                  <a:solidFill>
                    <a:schemeClr val="bg1"/>
                  </a:solidFill>
                </a:rPr>
                <a:t>3.	Opportunities for Accountancy Industry</a:t>
              </a:r>
              <a:endParaRPr lang="en-US" altLang="zh-TW" b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79748" y="3178863"/>
            <a:ext cx="9204684" cy="489269"/>
            <a:chOff x="0" y="3823"/>
            <a:chExt cx="8328248" cy="1216800"/>
          </a:xfrm>
        </p:grpSpPr>
        <p:sp>
          <p:nvSpPr>
            <p:cNvPr id="38" name="Rectangle 37"/>
            <p:cNvSpPr/>
            <p:nvPr/>
          </p:nvSpPr>
          <p:spPr>
            <a:xfrm>
              <a:off x="0" y="3823"/>
              <a:ext cx="8328248" cy="121680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TextBox 38"/>
            <p:cNvSpPr txBox="1"/>
            <p:nvPr/>
          </p:nvSpPr>
          <p:spPr>
            <a:xfrm>
              <a:off x="0" y="3823"/>
              <a:ext cx="8328248" cy="1216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91440" rIns="91440" bIns="9144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Aft>
                  <a:spcPct val="35000"/>
                </a:spcAft>
                <a:buClr>
                  <a:srgbClr val="C00000"/>
                </a:buClr>
              </a:pPr>
              <a:r>
                <a:rPr lang="en-US" altLang="zh-TW" b="0" dirty="0" smtClean="0">
                  <a:solidFill>
                    <a:schemeClr val="bg1"/>
                  </a:solidFill>
                </a:rPr>
                <a:t>4.	Challenges &amp; Risks</a:t>
              </a:r>
              <a:endParaRPr lang="en-US" altLang="zh-TW" b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79748" y="1844823"/>
            <a:ext cx="9204684" cy="489269"/>
            <a:chOff x="0" y="3823"/>
            <a:chExt cx="8328248" cy="1216800"/>
          </a:xfrm>
        </p:grpSpPr>
        <p:sp>
          <p:nvSpPr>
            <p:cNvPr id="50" name="Rectangle 49"/>
            <p:cNvSpPr/>
            <p:nvPr/>
          </p:nvSpPr>
          <p:spPr>
            <a:xfrm>
              <a:off x="0" y="3823"/>
              <a:ext cx="8328248" cy="121680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TextBox 50"/>
            <p:cNvSpPr txBox="1"/>
            <p:nvPr/>
          </p:nvSpPr>
          <p:spPr>
            <a:xfrm>
              <a:off x="0" y="3823"/>
              <a:ext cx="8328248" cy="1216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91440" rIns="91440" bIns="9144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Aft>
                  <a:spcPct val="35000"/>
                </a:spcAft>
                <a:buClr>
                  <a:srgbClr val="C00000"/>
                </a:buClr>
              </a:pPr>
              <a:r>
                <a:rPr kumimoji="0" lang="en-US" altLang="zh-TW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Osaka"/>
                  <a:cs typeface="+mn-cs"/>
                </a:rPr>
                <a:t>2.	Hong Kong Advantages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87312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9416" y="1268760"/>
            <a:ext cx="8636000" cy="4536504"/>
          </a:xfrm>
        </p:spPr>
        <p:txBody>
          <a:bodyPr vert="horz" anchor="t" anchorCtr="0"/>
          <a:lstStyle/>
          <a:p>
            <a:r>
              <a:rPr lang="en-US" dirty="0" smtClean="0"/>
              <a:t>Established on 1 January 1973 under the Professional Accountants Ordinance</a:t>
            </a:r>
          </a:p>
          <a:p>
            <a:r>
              <a:rPr lang="en-US" dirty="0" smtClean="0"/>
              <a:t>Only body authorized by law to register and grant </a:t>
            </a:r>
            <a:r>
              <a:rPr lang="en-US" dirty="0" err="1" smtClean="0"/>
              <a:t>practising</a:t>
            </a:r>
            <a:r>
              <a:rPr lang="en-US" dirty="0" smtClean="0"/>
              <a:t> certificates to CPAs in Hong Kong</a:t>
            </a:r>
          </a:p>
          <a:p>
            <a:r>
              <a:rPr lang="en-US" dirty="0" smtClean="0"/>
              <a:t>Salient Roles: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Qualification and licensing of accountants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Standard setting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Regulate the conduct of members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Member support and development</a:t>
            </a:r>
            <a:endParaRPr lang="en-US" dirty="0"/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dirty="0">
                <a:solidFill>
                  <a:srgbClr val="666666"/>
                </a:solidFill>
              </a:rPr>
              <a:t>Total </a:t>
            </a:r>
            <a:r>
              <a:rPr lang="en-US" sz="1800" dirty="0" smtClean="0">
                <a:solidFill>
                  <a:srgbClr val="666666"/>
                </a:solidFill>
              </a:rPr>
              <a:t>number </a:t>
            </a:r>
            <a:r>
              <a:rPr lang="en-US" sz="1800" dirty="0">
                <a:solidFill>
                  <a:srgbClr val="666666"/>
                </a:solidFill>
              </a:rPr>
              <a:t>of </a:t>
            </a:r>
            <a:r>
              <a:rPr lang="en-US" sz="1800" dirty="0" smtClean="0">
                <a:solidFill>
                  <a:srgbClr val="666666"/>
                </a:solidFill>
              </a:rPr>
              <a:t>member</a:t>
            </a:r>
            <a:r>
              <a:rPr lang="en-US" sz="1800" dirty="0">
                <a:solidFill>
                  <a:srgbClr val="666666"/>
                </a:solidFill>
              </a:rPr>
              <a:t>: 46,433</a:t>
            </a: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dirty="0">
                <a:solidFill>
                  <a:srgbClr val="666666"/>
                </a:solidFill>
              </a:rPr>
              <a:t>Total n</a:t>
            </a:r>
            <a:r>
              <a:rPr lang="en-US" sz="1800" dirty="0" smtClean="0">
                <a:solidFill>
                  <a:srgbClr val="666666"/>
                </a:solidFill>
              </a:rPr>
              <a:t>umber </a:t>
            </a:r>
            <a:r>
              <a:rPr lang="en-US" sz="1800" dirty="0">
                <a:solidFill>
                  <a:srgbClr val="666666"/>
                </a:solidFill>
              </a:rPr>
              <a:t>of </a:t>
            </a:r>
            <a:r>
              <a:rPr lang="en-US" sz="1800" dirty="0" smtClean="0">
                <a:solidFill>
                  <a:srgbClr val="666666"/>
                </a:solidFill>
              </a:rPr>
              <a:t>students</a:t>
            </a:r>
            <a:r>
              <a:rPr lang="en-US" sz="1800" dirty="0">
                <a:solidFill>
                  <a:srgbClr val="666666"/>
                </a:solidFill>
              </a:rPr>
              <a:t>: 18,152</a:t>
            </a: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dirty="0">
                <a:solidFill>
                  <a:srgbClr val="666666"/>
                </a:solidFill>
              </a:rPr>
              <a:t>Total </a:t>
            </a:r>
            <a:r>
              <a:rPr lang="en-US" sz="1800" dirty="0" smtClean="0">
                <a:solidFill>
                  <a:srgbClr val="666666"/>
                </a:solidFill>
              </a:rPr>
              <a:t>number </a:t>
            </a:r>
            <a:r>
              <a:rPr lang="en-US" sz="1800" dirty="0">
                <a:solidFill>
                  <a:srgbClr val="666666"/>
                </a:solidFill>
              </a:rPr>
              <a:t>of CPA </a:t>
            </a:r>
            <a:r>
              <a:rPr lang="en-US" sz="1800" dirty="0" smtClean="0">
                <a:solidFill>
                  <a:srgbClr val="666666"/>
                </a:solidFill>
              </a:rPr>
              <a:t>practices</a:t>
            </a:r>
            <a:r>
              <a:rPr lang="en-US" sz="1800" dirty="0">
                <a:solidFill>
                  <a:srgbClr val="666666"/>
                </a:solidFill>
              </a:rPr>
              <a:t>: 1,926</a:t>
            </a: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dirty="0">
                <a:solidFill>
                  <a:srgbClr val="666666"/>
                </a:solidFill>
              </a:rPr>
              <a:t>Member of IFAC</a:t>
            </a:r>
          </a:p>
          <a:p>
            <a:pPr marL="0" lvl="1" indent="0">
              <a:buClr>
                <a:schemeClr val="hlink"/>
              </a:buClr>
              <a:buSzPct val="100000"/>
              <a:buNone/>
            </a:pPr>
            <a:endParaRPr lang="en-US" dirty="0" smtClean="0">
              <a:solidFill>
                <a:srgbClr val="666666"/>
              </a:solidFill>
            </a:endParaRPr>
          </a:p>
          <a:p>
            <a:pPr marL="0" lvl="1" indent="0">
              <a:buClr>
                <a:schemeClr val="hlink"/>
              </a:buClr>
              <a:buSzPct val="100000"/>
              <a:buNone/>
            </a:pPr>
            <a:r>
              <a:rPr lang="en-US" dirty="0" smtClean="0">
                <a:solidFill>
                  <a:srgbClr val="666666"/>
                </a:solidFill>
              </a:rPr>
              <a:t>(</a:t>
            </a:r>
            <a:r>
              <a:rPr lang="en-US" dirty="0">
                <a:solidFill>
                  <a:srgbClr val="666666"/>
                </a:solidFill>
              </a:rPr>
              <a:t>Figures as at 30 November </a:t>
            </a:r>
            <a:r>
              <a:rPr lang="en-US" dirty="0" smtClean="0">
                <a:solidFill>
                  <a:srgbClr val="666666"/>
                </a:solidFill>
              </a:rPr>
              <a:t>2020)</a:t>
            </a:r>
            <a:endParaRPr lang="en-US" dirty="0">
              <a:solidFill>
                <a:srgbClr val="6666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標題 1"/>
          <p:cNvSpPr txBox="1">
            <a:spLocks/>
          </p:cNvSpPr>
          <p:nvPr/>
        </p:nvSpPr>
        <p:spPr bwMode="auto">
          <a:xfrm>
            <a:off x="839416" y="136535"/>
            <a:ext cx="11047784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altLang="zh-TW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Hong Kong Institute of Certified Public Accountants</a:t>
            </a:r>
            <a:endParaRPr lang="en-US" altLang="zh-TW" sz="3000" dirty="0">
              <a:solidFill>
                <a:srgbClr val="FF550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202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8" name="標題 1"/>
          <p:cNvSpPr txBox="1">
            <a:spLocks/>
          </p:cNvSpPr>
          <p:nvPr/>
        </p:nvSpPr>
        <p:spPr bwMode="auto">
          <a:xfrm>
            <a:off x="839416" y="136535"/>
            <a:ext cx="11047784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altLang="zh-TW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Hong Kong Advantages</a:t>
            </a:r>
            <a:endParaRPr lang="en-US" altLang="zh-TW" sz="3000" dirty="0">
              <a:solidFill>
                <a:srgbClr val="FF5509"/>
              </a:solidFill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44F3BDC1-3765-4C4C-B39C-D207124B5F19}" type="slidenum">
              <a:rPr lang="en-US" altLang="zh-TW" smtClean="0"/>
              <a:t>4</a:t>
            </a:fld>
            <a:endParaRPr lang="en-US" altLang="zh-TW" dirty="0"/>
          </a:p>
        </p:txBody>
      </p:sp>
      <p:sp>
        <p:nvSpPr>
          <p:cNvPr id="4" name="Vertical Text Placeholder 2"/>
          <p:cNvSpPr txBox="1">
            <a:spLocks/>
          </p:cNvSpPr>
          <p:nvPr/>
        </p:nvSpPr>
        <p:spPr bwMode="auto">
          <a:xfrm>
            <a:off x="839416" y="1268760"/>
            <a:ext cx="863600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88925" indent="-288925" algn="l" rtl="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rgbClr val="666666"/>
                </a:solidFill>
                <a:latin typeface="+mn-lt"/>
                <a:ea typeface="+mn-ea"/>
                <a:cs typeface="Osaka"/>
              </a:defRPr>
            </a:lvl1pPr>
            <a:lvl2pPr marL="762000" indent="-190500" algn="l" rtl="0" eaLnBrk="0" fontAlgn="base" hangingPunct="0">
              <a:spcBef>
                <a:spcPct val="0"/>
              </a:spcBef>
              <a:spcAft>
                <a:spcPct val="25000"/>
              </a:spcAft>
              <a:buSzPct val="10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420813" indent="-376238" algn="l" rtl="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SzPct val="100000"/>
              <a:buFont typeface="Times" panose="02020603050405020304" pitchFamily="18" charset="0"/>
              <a:defRPr sz="16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839913" indent="-228600" algn="l" rtl="0" eaLnBrk="0" fontAlgn="base" hangingPunct="0">
              <a:spcBef>
                <a:spcPct val="0"/>
              </a:spcBef>
              <a:spcAft>
                <a:spcPct val="25000"/>
              </a:spcAft>
              <a:buSzPct val="100000"/>
              <a:defRPr sz="1400" i="1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259013" indent="-228600" algn="l" rtl="0" eaLnBrk="0" fontAlgn="base" hangingPunct="0">
              <a:spcBef>
                <a:spcPct val="0"/>
              </a:spcBef>
              <a:spcAft>
                <a:spcPct val="25000"/>
              </a:spcAft>
              <a:buSzPct val="100000"/>
              <a:defRPr sz="1400" i="1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716213" indent="-228600" algn="l" rtl="0" eaLnBrk="0" fontAlgn="base" hangingPunct="0">
              <a:spcBef>
                <a:spcPct val="0"/>
              </a:spcBef>
              <a:spcAft>
                <a:spcPct val="25000"/>
              </a:spcAft>
              <a:buSzPct val="100000"/>
              <a:defRPr sz="1400" i="1">
                <a:solidFill>
                  <a:schemeClr val="tx1"/>
                </a:solidFill>
                <a:latin typeface="+mn-lt"/>
                <a:ea typeface="+mn-ea"/>
              </a:defRPr>
            </a:lvl6pPr>
            <a:lvl7pPr marL="3173413" indent="-228600" algn="l" rtl="0" eaLnBrk="0" fontAlgn="base" hangingPunct="0">
              <a:spcBef>
                <a:spcPct val="0"/>
              </a:spcBef>
              <a:spcAft>
                <a:spcPct val="25000"/>
              </a:spcAft>
              <a:buSzPct val="100000"/>
              <a:defRPr sz="1400" i="1">
                <a:solidFill>
                  <a:schemeClr val="tx1"/>
                </a:solidFill>
                <a:latin typeface="+mn-lt"/>
                <a:ea typeface="+mn-ea"/>
              </a:defRPr>
            </a:lvl7pPr>
            <a:lvl8pPr marL="3630613" indent="-228600" algn="l" rtl="0" eaLnBrk="0" fontAlgn="base" hangingPunct="0">
              <a:spcBef>
                <a:spcPct val="0"/>
              </a:spcBef>
              <a:spcAft>
                <a:spcPct val="25000"/>
              </a:spcAft>
              <a:buSzPct val="100000"/>
              <a:defRPr sz="1400" i="1">
                <a:solidFill>
                  <a:schemeClr val="tx1"/>
                </a:solidFill>
                <a:latin typeface="+mn-lt"/>
                <a:ea typeface="+mn-ea"/>
              </a:defRPr>
            </a:lvl8pPr>
            <a:lvl9pPr marL="4087813" indent="-228600" algn="l" rtl="0" eaLnBrk="0" fontAlgn="base" hangingPunct="0">
              <a:spcBef>
                <a:spcPct val="0"/>
              </a:spcBef>
              <a:spcAft>
                <a:spcPct val="25000"/>
              </a:spcAft>
              <a:buSzPct val="100000"/>
              <a:defRPr sz="1400" 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1800" b="0" kern="0" dirty="0" smtClean="0"/>
              <a:t>Proximity to Mainland China</a:t>
            </a:r>
          </a:p>
          <a:p>
            <a:pPr marL="0" indent="0">
              <a:buNone/>
            </a:pPr>
            <a:endParaRPr lang="en-US" sz="1800" b="0" kern="0" dirty="0" smtClean="0"/>
          </a:p>
          <a:p>
            <a:r>
              <a:rPr lang="en-US" sz="1800" b="0" kern="0" dirty="0" smtClean="0">
                <a:solidFill>
                  <a:srgbClr val="666666"/>
                </a:solidFill>
              </a:rPr>
              <a:t>Internationality</a:t>
            </a:r>
          </a:p>
          <a:p>
            <a:pPr marL="0" indent="0">
              <a:buNone/>
            </a:pPr>
            <a:endParaRPr lang="en-US" sz="1800" b="0" kern="0" dirty="0" smtClean="0">
              <a:solidFill>
                <a:srgbClr val="666666"/>
              </a:solidFill>
            </a:endParaRP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b="0" kern="0" dirty="0" smtClean="0">
                <a:solidFill>
                  <a:srgbClr val="666666"/>
                </a:solidFill>
              </a:rPr>
              <a:t>Connectivity to Asia and Beyond</a:t>
            </a:r>
          </a:p>
          <a:p>
            <a:pPr marL="0" lvl="1" indent="0">
              <a:buClr>
                <a:schemeClr val="hlink"/>
              </a:buClr>
              <a:buSzPct val="100000"/>
              <a:buNone/>
            </a:pPr>
            <a:endParaRPr lang="en-US" sz="1800" b="0" kern="0" dirty="0" smtClean="0">
              <a:solidFill>
                <a:srgbClr val="666666"/>
              </a:solidFill>
            </a:endParaRP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b="0" kern="0" dirty="0" smtClean="0">
                <a:solidFill>
                  <a:srgbClr val="666666"/>
                </a:solidFill>
              </a:rPr>
              <a:t>Quality and Diversity of Services</a:t>
            </a:r>
          </a:p>
          <a:p>
            <a:pPr marL="0" lvl="1" indent="0">
              <a:buClr>
                <a:schemeClr val="hlink"/>
              </a:buClr>
              <a:buSzPct val="100000"/>
              <a:buNone/>
            </a:pPr>
            <a:endParaRPr lang="en-US" sz="1800" b="0" kern="0" dirty="0" smtClean="0">
              <a:solidFill>
                <a:srgbClr val="666666"/>
              </a:solidFill>
            </a:endParaRP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b="0" kern="0" smtClean="0">
                <a:solidFill>
                  <a:srgbClr val="666666"/>
                </a:solidFill>
              </a:rPr>
              <a:t>Synergy</a:t>
            </a:r>
          </a:p>
          <a:p>
            <a:pPr marL="0" lvl="1" indent="0">
              <a:buClr>
                <a:schemeClr val="hlink"/>
              </a:buClr>
              <a:buSzPct val="100000"/>
              <a:buNone/>
            </a:pPr>
            <a:endParaRPr lang="en-US" sz="1800" b="0" kern="0" dirty="0" smtClean="0">
              <a:solidFill>
                <a:srgbClr val="666666"/>
              </a:solidFill>
            </a:endParaRP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b="0" kern="0" dirty="0" smtClean="0">
                <a:solidFill>
                  <a:srgbClr val="666666"/>
                </a:solidFill>
              </a:rPr>
              <a:t>Efficiency and Flexibility</a:t>
            </a:r>
          </a:p>
          <a:p>
            <a:pPr marL="0" lvl="1" indent="0">
              <a:buClr>
                <a:schemeClr val="hlink"/>
              </a:buClr>
              <a:buSzPct val="100000"/>
              <a:buFont typeface="Wingdings" panose="05000000000000000000" pitchFamily="2" charset="2"/>
              <a:buNone/>
            </a:pPr>
            <a:endParaRPr lang="en-US" b="0" kern="0" dirty="0" smtClean="0">
              <a:solidFill>
                <a:srgbClr val="666666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8" name="標題 1"/>
          <p:cNvSpPr txBox="1">
            <a:spLocks/>
          </p:cNvSpPr>
          <p:nvPr/>
        </p:nvSpPr>
        <p:spPr bwMode="auto">
          <a:xfrm>
            <a:off x="839416" y="136535"/>
            <a:ext cx="11047784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altLang="zh-TW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Opportunities for Accountancy Industry</a:t>
            </a:r>
            <a:endParaRPr lang="en-US" altLang="zh-TW" sz="3000" dirty="0">
              <a:solidFill>
                <a:srgbClr val="FF5509"/>
              </a:solidFill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44F3BDC1-3765-4C4C-B39C-D207124B5F19}" type="slidenum">
              <a:rPr lang="en-US" altLang="zh-TW" smtClean="0"/>
              <a:t>5</a:t>
            </a:fld>
            <a:endParaRPr lang="en-US" altLang="zh-TW" dirty="0"/>
          </a:p>
        </p:txBody>
      </p:sp>
      <p:sp>
        <p:nvSpPr>
          <p:cNvPr id="4" name="Vertical Text Placeholder 2"/>
          <p:cNvSpPr txBox="1">
            <a:spLocks/>
          </p:cNvSpPr>
          <p:nvPr/>
        </p:nvSpPr>
        <p:spPr bwMode="auto">
          <a:xfrm>
            <a:off x="839416" y="1268760"/>
            <a:ext cx="863600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88925" indent="-288925" algn="l" rtl="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rgbClr val="666666"/>
                </a:solidFill>
                <a:latin typeface="+mn-lt"/>
                <a:ea typeface="+mn-ea"/>
                <a:cs typeface="Osaka"/>
              </a:defRPr>
            </a:lvl1pPr>
            <a:lvl2pPr marL="762000" indent="-190500" algn="l" rtl="0" eaLnBrk="0" fontAlgn="base" hangingPunct="0">
              <a:spcBef>
                <a:spcPct val="0"/>
              </a:spcBef>
              <a:spcAft>
                <a:spcPct val="25000"/>
              </a:spcAft>
              <a:buSzPct val="10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420813" indent="-376238" algn="l" rtl="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SzPct val="100000"/>
              <a:buFont typeface="Times" panose="02020603050405020304" pitchFamily="18" charset="0"/>
              <a:defRPr sz="16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839913" indent="-228600" algn="l" rtl="0" eaLnBrk="0" fontAlgn="base" hangingPunct="0">
              <a:spcBef>
                <a:spcPct val="0"/>
              </a:spcBef>
              <a:spcAft>
                <a:spcPct val="25000"/>
              </a:spcAft>
              <a:buSzPct val="100000"/>
              <a:defRPr sz="1400" i="1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259013" indent="-228600" algn="l" rtl="0" eaLnBrk="0" fontAlgn="base" hangingPunct="0">
              <a:spcBef>
                <a:spcPct val="0"/>
              </a:spcBef>
              <a:spcAft>
                <a:spcPct val="25000"/>
              </a:spcAft>
              <a:buSzPct val="100000"/>
              <a:defRPr sz="1400" i="1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716213" indent="-228600" algn="l" rtl="0" eaLnBrk="0" fontAlgn="base" hangingPunct="0">
              <a:spcBef>
                <a:spcPct val="0"/>
              </a:spcBef>
              <a:spcAft>
                <a:spcPct val="25000"/>
              </a:spcAft>
              <a:buSzPct val="100000"/>
              <a:defRPr sz="1400" i="1">
                <a:solidFill>
                  <a:schemeClr val="tx1"/>
                </a:solidFill>
                <a:latin typeface="+mn-lt"/>
                <a:ea typeface="+mn-ea"/>
              </a:defRPr>
            </a:lvl6pPr>
            <a:lvl7pPr marL="3173413" indent="-228600" algn="l" rtl="0" eaLnBrk="0" fontAlgn="base" hangingPunct="0">
              <a:spcBef>
                <a:spcPct val="0"/>
              </a:spcBef>
              <a:spcAft>
                <a:spcPct val="25000"/>
              </a:spcAft>
              <a:buSzPct val="100000"/>
              <a:defRPr sz="1400" i="1">
                <a:solidFill>
                  <a:schemeClr val="tx1"/>
                </a:solidFill>
                <a:latin typeface="+mn-lt"/>
                <a:ea typeface="+mn-ea"/>
              </a:defRPr>
            </a:lvl7pPr>
            <a:lvl8pPr marL="3630613" indent="-228600" algn="l" rtl="0" eaLnBrk="0" fontAlgn="base" hangingPunct="0">
              <a:spcBef>
                <a:spcPct val="0"/>
              </a:spcBef>
              <a:spcAft>
                <a:spcPct val="25000"/>
              </a:spcAft>
              <a:buSzPct val="100000"/>
              <a:defRPr sz="1400" i="1">
                <a:solidFill>
                  <a:schemeClr val="tx1"/>
                </a:solidFill>
                <a:latin typeface="+mn-lt"/>
                <a:ea typeface="+mn-ea"/>
              </a:defRPr>
            </a:lvl8pPr>
            <a:lvl9pPr marL="4087813" indent="-228600" algn="l" rtl="0" eaLnBrk="0" fontAlgn="base" hangingPunct="0">
              <a:spcBef>
                <a:spcPct val="0"/>
              </a:spcBef>
              <a:spcAft>
                <a:spcPct val="25000"/>
              </a:spcAft>
              <a:buSzPct val="100000"/>
              <a:defRPr sz="1400" 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1800" b="0" kern="0" dirty="0" smtClean="0"/>
              <a:t>Audit and Assurance</a:t>
            </a:r>
          </a:p>
          <a:p>
            <a:r>
              <a:rPr lang="en-US" sz="1800" b="0" kern="0" dirty="0" smtClean="0"/>
              <a:t>Business Valuation</a:t>
            </a:r>
            <a:endParaRPr lang="en-US" sz="1800" b="0" kern="0" dirty="0" smtClean="0">
              <a:solidFill>
                <a:srgbClr val="666666"/>
              </a:solidFill>
            </a:endParaRP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b="0" kern="0" dirty="0" smtClean="0">
                <a:solidFill>
                  <a:srgbClr val="666666"/>
                </a:solidFill>
              </a:rPr>
              <a:t>Consultancy</a:t>
            </a: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b="0" kern="0" dirty="0" smtClean="0">
                <a:solidFill>
                  <a:srgbClr val="666666"/>
                </a:solidFill>
              </a:rPr>
              <a:t>Corporate Intelligence</a:t>
            </a: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b="0" kern="0" dirty="0" smtClean="0">
                <a:solidFill>
                  <a:srgbClr val="666666"/>
                </a:solidFill>
              </a:rPr>
              <a:t>Corporate Services</a:t>
            </a: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b="0" kern="0" dirty="0" smtClean="0">
                <a:solidFill>
                  <a:srgbClr val="666666"/>
                </a:solidFill>
              </a:rPr>
              <a:t>Financial Advisory </a:t>
            </a: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b="0" kern="0" dirty="0" smtClean="0">
                <a:solidFill>
                  <a:srgbClr val="666666"/>
                </a:solidFill>
              </a:rPr>
              <a:t>Financial Due Diligence</a:t>
            </a: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b="0" kern="0" dirty="0" smtClean="0">
                <a:solidFill>
                  <a:srgbClr val="666666"/>
                </a:solidFill>
              </a:rPr>
              <a:t>Fund Raising</a:t>
            </a: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b="0" kern="0" dirty="0" smtClean="0">
                <a:solidFill>
                  <a:srgbClr val="666666"/>
                </a:solidFill>
              </a:rPr>
              <a:t>Human Capital Advisory</a:t>
            </a: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b="0" kern="0" dirty="0" smtClean="0">
                <a:solidFill>
                  <a:srgbClr val="666666"/>
                </a:solidFill>
              </a:rPr>
              <a:t>Market Entry Strategies Analysis</a:t>
            </a: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b="0" kern="0" dirty="0" smtClean="0">
                <a:solidFill>
                  <a:srgbClr val="666666"/>
                </a:solidFill>
              </a:rPr>
              <a:t>Merger &amp; Acquisition Consulting</a:t>
            </a: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b="0" kern="0" dirty="0" smtClean="0">
                <a:solidFill>
                  <a:srgbClr val="666666"/>
                </a:solidFill>
              </a:rPr>
              <a:t>Risk Management  </a:t>
            </a: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b="0" kern="0" dirty="0" smtClean="0">
                <a:solidFill>
                  <a:srgbClr val="666666"/>
                </a:solidFill>
              </a:rPr>
              <a:t>Tax Advisory</a:t>
            </a:r>
          </a:p>
          <a:p>
            <a:pPr marL="0" lvl="1" indent="0">
              <a:buClr>
                <a:schemeClr val="hlink"/>
              </a:buClr>
              <a:buSzPct val="100000"/>
              <a:buFont typeface="Wingdings" panose="05000000000000000000" pitchFamily="2" charset="2"/>
              <a:buNone/>
            </a:pPr>
            <a:endParaRPr lang="en-US" b="0" kern="0" dirty="0" smtClean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1295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8" name="標題 1"/>
          <p:cNvSpPr txBox="1">
            <a:spLocks/>
          </p:cNvSpPr>
          <p:nvPr/>
        </p:nvSpPr>
        <p:spPr bwMode="auto">
          <a:xfrm>
            <a:off x="839416" y="136535"/>
            <a:ext cx="11047784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altLang="zh-TW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Challenges &amp; Risks</a:t>
            </a:r>
            <a:endParaRPr lang="en-US" altLang="zh-TW" sz="3000" dirty="0">
              <a:solidFill>
                <a:srgbClr val="FF5509"/>
              </a:solidFill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44F3BDC1-3765-4C4C-B39C-D207124B5F19}" type="slidenum">
              <a:rPr lang="en-US" altLang="zh-TW" smtClean="0"/>
              <a:t>6</a:t>
            </a:fld>
            <a:endParaRPr lang="en-US" altLang="zh-TW" dirty="0"/>
          </a:p>
        </p:txBody>
      </p:sp>
      <p:sp>
        <p:nvSpPr>
          <p:cNvPr id="4" name="Vertical Text Placeholder 2"/>
          <p:cNvSpPr txBox="1">
            <a:spLocks/>
          </p:cNvSpPr>
          <p:nvPr/>
        </p:nvSpPr>
        <p:spPr bwMode="auto">
          <a:xfrm>
            <a:off x="804175" y="1304717"/>
            <a:ext cx="863600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88925" indent="-288925" algn="l" rtl="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rgbClr val="666666"/>
                </a:solidFill>
                <a:latin typeface="+mn-lt"/>
                <a:ea typeface="+mn-ea"/>
                <a:cs typeface="Osaka"/>
              </a:defRPr>
            </a:lvl1pPr>
            <a:lvl2pPr marL="762000" indent="-190500" algn="l" rtl="0" eaLnBrk="0" fontAlgn="base" hangingPunct="0">
              <a:spcBef>
                <a:spcPct val="0"/>
              </a:spcBef>
              <a:spcAft>
                <a:spcPct val="25000"/>
              </a:spcAft>
              <a:buSzPct val="10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420813" indent="-376238" algn="l" rtl="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SzPct val="100000"/>
              <a:buFont typeface="Times" panose="02020603050405020304" pitchFamily="18" charset="0"/>
              <a:defRPr sz="16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839913" indent="-228600" algn="l" rtl="0" eaLnBrk="0" fontAlgn="base" hangingPunct="0">
              <a:spcBef>
                <a:spcPct val="0"/>
              </a:spcBef>
              <a:spcAft>
                <a:spcPct val="25000"/>
              </a:spcAft>
              <a:buSzPct val="100000"/>
              <a:defRPr sz="1400" i="1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259013" indent="-228600" algn="l" rtl="0" eaLnBrk="0" fontAlgn="base" hangingPunct="0">
              <a:spcBef>
                <a:spcPct val="0"/>
              </a:spcBef>
              <a:spcAft>
                <a:spcPct val="25000"/>
              </a:spcAft>
              <a:buSzPct val="100000"/>
              <a:defRPr sz="1400" i="1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716213" indent="-228600" algn="l" rtl="0" eaLnBrk="0" fontAlgn="base" hangingPunct="0">
              <a:spcBef>
                <a:spcPct val="0"/>
              </a:spcBef>
              <a:spcAft>
                <a:spcPct val="25000"/>
              </a:spcAft>
              <a:buSzPct val="100000"/>
              <a:defRPr sz="1400" i="1">
                <a:solidFill>
                  <a:schemeClr val="tx1"/>
                </a:solidFill>
                <a:latin typeface="+mn-lt"/>
                <a:ea typeface="+mn-ea"/>
              </a:defRPr>
            </a:lvl6pPr>
            <a:lvl7pPr marL="3173413" indent="-228600" algn="l" rtl="0" eaLnBrk="0" fontAlgn="base" hangingPunct="0">
              <a:spcBef>
                <a:spcPct val="0"/>
              </a:spcBef>
              <a:spcAft>
                <a:spcPct val="25000"/>
              </a:spcAft>
              <a:buSzPct val="100000"/>
              <a:defRPr sz="1400" i="1">
                <a:solidFill>
                  <a:schemeClr val="tx1"/>
                </a:solidFill>
                <a:latin typeface="+mn-lt"/>
                <a:ea typeface="+mn-ea"/>
              </a:defRPr>
            </a:lvl7pPr>
            <a:lvl8pPr marL="3630613" indent="-228600" algn="l" rtl="0" eaLnBrk="0" fontAlgn="base" hangingPunct="0">
              <a:spcBef>
                <a:spcPct val="0"/>
              </a:spcBef>
              <a:spcAft>
                <a:spcPct val="25000"/>
              </a:spcAft>
              <a:buSzPct val="100000"/>
              <a:defRPr sz="1400" i="1">
                <a:solidFill>
                  <a:schemeClr val="tx1"/>
                </a:solidFill>
                <a:latin typeface="+mn-lt"/>
                <a:ea typeface="+mn-ea"/>
              </a:defRPr>
            </a:lvl8pPr>
            <a:lvl9pPr marL="4087813" indent="-228600" algn="l" rtl="0" eaLnBrk="0" fontAlgn="base" hangingPunct="0">
              <a:spcBef>
                <a:spcPct val="0"/>
              </a:spcBef>
              <a:spcAft>
                <a:spcPct val="25000"/>
              </a:spcAft>
              <a:buSzPct val="100000"/>
              <a:defRPr sz="1400" 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1800" b="0" kern="0" dirty="0" smtClean="0"/>
              <a:t>Mindset</a:t>
            </a:r>
          </a:p>
          <a:p>
            <a:pPr marL="0" indent="0">
              <a:buNone/>
            </a:pPr>
            <a:endParaRPr lang="en-US" sz="1800" b="0" kern="0" dirty="0" smtClean="0"/>
          </a:p>
          <a:p>
            <a:r>
              <a:rPr lang="en-US" sz="1800" b="0" kern="0" dirty="0" smtClean="0"/>
              <a:t>Building a Platform</a:t>
            </a:r>
          </a:p>
          <a:p>
            <a:pPr marL="0" indent="0">
              <a:buNone/>
            </a:pPr>
            <a:endParaRPr lang="en-US" sz="1800" b="0" kern="0" dirty="0" smtClean="0"/>
          </a:p>
          <a:p>
            <a:r>
              <a:rPr lang="en-US" sz="1800" b="0" kern="0" dirty="0" smtClean="0">
                <a:solidFill>
                  <a:srgbClr val="666666"/>
                </a:solidFill>
              </a:rPr>
              <a:t>Small &amp; Medium CPA Practices – Limitations</a:t>
            </a:r>
          </a:p>
          <a:p>
            <a:pPr marL="0" indent="0">
              <a:buNone/>
            </a:pPr>
            <a:endParaRPr lang="en-US" sz="1800" b="0" kern="0" dirty="0" smtClean="0">
              <a:solidFill>
                <a:srgbClr val="666666"/>
              </a:solidFill>
            </a:endParaRP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b="0" kern="0" dirty="0" smtClean="0">
                <a:solidFill>
                  <a:srgbClr val="666666"/>
                </a:solidFill>
              </a:rPr>
              <a:t>Political, Economic and Cultural Considerations</a:t>
            </a:r>
          </a:p>
          <a:p>
            <a:pPr marL="0" lvl="1" indent="0">
              <a:buClr>
                <a:schemeClr val="hlink"/>
              </a:buClr>
              <a:buSzPct val="100000"/>
              <a:buNone/>
            </a:pPr>
            <a:endParaRPr lang="en-US" sz="1800" b="0" kern="0" dirty="0" smtClean="0">
              <a:solidFill>
                <a:srgbClr val="666666"/>
              </a:solidFill>
            </a:endParaRPr>
          </a:p>
          <a:p>
            <a:pPr marL="288925" lvl="1" indent="-288925">
              <a:buClr>
                <a:schemeClr val="hlink"/>
              </a:buClr>
              <a:buSzPct val="100000"/>
            </a:pPr>
            <a:r>
              <a:rPr lang="en-US" sz="1800" b="0" kern="0" dirty="0" smtClean="0">
                <a:solidFill>
                  <a:srgbClr val="666666"/>
                </a:solidFill>
              </a:rPr>
              <a:t>ETCZs</a:t>
            </a:r>
          </a:p>
          <a:p>
            <a:pPr marL="0" lvl="1" indent="0">
              <a:buClr>
                <a:schemeClr val="hlink"/>
              </a:buClr>
              <a:buSzPct val="100000"/>
              <a:buFont typeface="Wingdings" panose="05000000000000000000" pitchFamily="2" charset="2"/>
              <a:buNone/>
            </a:pPr>
            <a:endParaRPr lang="en-US" b="0" kern="0" dirty="0" smtClean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8752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2" y="2348880"/>
            <a:ext cx="8928992" cy="1824608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tx1"/>
                </a:solidFill>
              </a:rPr>
              <a:t>Thank You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08038ABC-EA16-435A-B1E2-F4EE2EE1C309}" type="slidenum">
              <a:rPr lang="en-US" altLang="zh-TW" smtClean="0"/>
              <a:t>7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343517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 txBox="1">
            <a:spLocks noChangeArrowheads="1"/>
          </p:cNvSpPr>
          <p:nvPr/>
        </p:nvSpPr>
        <p:spPr bwMode="auto">
          <a:xfrm>
            <a:off x="2638425" y="889000"/>
            <a:ext cx="6477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5000"/>
              </a:spcBef>
            </a:pPr>
            <a:endParaRPr lang="zh-CN" altLang="en-US" sz="320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pic>
        <p:nvPicPr>
          <p:cNvPr id="12" name="圖片 7" descr="HKICPA logo_bac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108" y="2040010"/>
            <a:ext cx="4197969" cy="2260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0E293C6C-1969-41DD-9F9C-33B493D12F41}" type="slidenum">
              <a:rPr lang="en-US" altLang="zh-TW" smtClean="0"/>
              <a:t>8</a:t>
            </a:fld>
            <a:endParaRPr lang="en-US" altLang="zh-TW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PowerPoint 4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PowerPoint 4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6" charset="0"/>
            <a:ea typeface="Osaka" pitchFamily="1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6" charset="0"/>
            <a:ea typeface="Osaka" pitchFamily="116" charset="-128"/>
          </a:defRPr>
        </a:defPPr>
      </a:lstStyle>
    </a:lnDef>
  </a:objectDefaults>
  <a:extraClrSchemeLst>
    <a:extraClrScheme>
      <a:clrScheme name="Microsoft PowerPoint 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PowerPoint 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PowerPoint 4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PowerPoint 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PowerPoint 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PowerPoint 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PowerPoint 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Chris' PowerBook G3:Utilities &amp; Applications:Microsoft Office:Microsoft PowerPoint 4:</Template>
  <TotalTime>19626</TotalTime>
  <Pages>11</Pages>
  <Words>260</Words>
  <Application>Microsoft Office PowerPoint</Application>
  <PresentationFormat>Widescreen</PresentationFormat>
  <Paragraphs>71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Osaka</vt:lpstr>
      <vt:lpstr>PMingLiU</vt:lpstr>
      <vt:lpstr>Arial</vt:lpstr>
      <vt:lpstr>Helvetica</vt:lpstr>
      <vt:lpstr>Times</vt:lpstr>
      <vt:lpstr>Webdings</vt:lpstr>
      <vt:lpstr>Wingdings</vt:lpstr>
      <vt:lpstr>Microsoft PowerPoint 4</vt:lpstr>
      <vt:lpstr>CityU CSHK PASS SYMPOSIUM  Global Connectivity, Opportunities and Challenges: Hong Kong and ETCZs along Belt &amp; Road   Opportunities For The Accountancy Industry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M8 Powerpoint Template</dc:title>
  <dc:creator>Chris Fjelddahl</dc:creator>
  <cp:lastModifiedBy>Johnson Kong (BDO HK)</cp:lastModifiedBy>
  <cp:revision>5537</cp:revision>
  <cp:lastPrinted>2020-12-28T09:08:55Z</cp:lastPrinted>
  <dcterms:created xsi:type="dcterms:W3CDTF">1999-02-02T17:03:48Z</dcterms:created>
  <dcterms:modified xsi:type="dcterms:W3CDTF">2020-12-28T09:59:46Z</dcterms:modified>
</cp:coreProperties>
</file>