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173393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1pPr>
    <a:lvl2pPr marL="0" marR="0" indent="457200" algn="ctr" defTabSz="173393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2pPr>
    <a:lvl3pPr marL="0" marR="0" indent="914400" algn="ctr" defTabSz="173393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3pPr>
    <a:lvl4pPr marL="0" marR="0" indent="1371600" algn="ctr" defTabSz="173393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4pPr>
    <a:lvl5pPr marL="0" marR="0" indent="1828800" algn="ctr" defTabSz="173393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5pPr>
    <a:lvl6pPr marL="0" marR="0" indent="2286000" algn="ctr" defTabSz="173393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6pPr>
    <a:lvl7pPr marL="0" marR="0" indent="2743200" algn="ctr" defTabSz="173393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7pPr>
    <a:lvl8pPr marL="0" marR="0" indent="3200400" algn="ctr" defTabSz="173393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8pPr>
    <a:lvl9pPr marL="0" marR="0" indent="3657600" algn="ctr" defTabSz="173393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576672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217956"/>
              <a:satOff val="14368"/>
              <a:lumOff val="17764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CEEEE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605575"/>
              <a:satOff val="15655"/>
              <a:lumOff val="22628"/>
            </a:schemeClr>
          </a:solidFill>
        </a:fill>
      </a:tcStyle>
    </a:firstCol>
    <a:lastRow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9036"/>
              <a:lumOff val="17111"/>
            </a:schemeClr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BD17"/>
          </a:solidFill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254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8A2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CEEEF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32C5B9"/>
          </a:solidFill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A7AAA9"/>
              </a:solidFill>
              <a:prstDash val="solid"/>
              <a:miter lim="400000"/>
            </a:ln>
          </a:left>
          <a:right>
            <a:ln w="12700" cap="flat">
              <a:solidFill>
                <a:srgbClr val="A7AAA9"/>
              </a:solidFill>
              <a:prstDash val="solid"/>
              <a:miter lim="400000"/>
            </a:ln>
          </a:right>
          <a:top>
            <a:ln w="25400" cap="flat">
              <a:solidFill>
                <a:schemeClr val="accent2">
                  <a:hueOff val="240640"/>
                  <a:satOff val="2542"/>
                  <a:lumOff val="-13198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7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7AA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240640"/>
              <a:satOff val="2542"/>
              <a:lumOff val="-13198"/>
            </a:scheme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F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82" d="100"/>
          <a:sy n="82" d="100"/>
        </p:scale>
        <p:origin x="193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5" name="Shape 16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Shape 35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55" name="Shape 35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The smart art is refer to Social Performance Framework where AMK measure 5 mains pillars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Shape 37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80" name="Shape 38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The smart art is refer to Social Performance Framework where AMK measure 5 mains pillars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711200" y="2197100"/>
            <a:ext cx="11582400" cy="33020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80000"/>
              </a:lnSpc>
              <a:defRPr sz="8200" spc="-82"/>
            </a:lvl1pPr>
          </a:lstStyle>
          <a:p>
            <a:r>
              <a:t>Presentation Title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711200" y="5334000"/>
            <a:ext cx="11582400" cy="1455526"/>
          </a:xfrm>
          <a:prstGeom prst="rect">
            <a:avLst/>
          </a:prstGeom>
        </p:spPr>
        <p:txBody>
          <a:bodyPr/>
          <a:lstStyle>
            <a:lvl1pPr marL="0" indent="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z="3800" spc="-38">
                <a:latin typeface="Graphik Semibold"/>
                <a:ea typeface="Graphik Semibold"/>
                <a:cs typeface="Graphik Semibold"/>
                <a:sym typeface="Graphik Semibold"/>
              </a:defRPr>
            </a:lvl1pPr>
            <a:lvl2pPr marL="0" indent="45720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z="3800" spc="-38">
                <a:latin typeface="Graphik Semibold"/>
                <a:ea typeface="Graphik Semibold"/>
                <a:cs typeface="Graphik Semibold"/>
                <a:sym typeface="Graphik Semibold"/>
              </a:defRPr>
            </a:lvl2pPr>
            <a:lvl3pPr marL="0" indent="91440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z="3800" spc="-38">
                <a:latin typeface="Graphik Semibold"/>
                <a:ea typeface="Graphik Semibold"/>
                <a:cs typeface="Graphik Semibold"/>
                <a:sym typeface="Graphik Semibold"/>
              </a:defRPr>
            </a:lvl3pPr>
            <a:lvl4pPr marL="0" indent="137160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z="3800" spc="-38">
                <a:latin typeface="Graphik Semibold"/>
                <a:ea typeface="Graphik Semibold"/>
                <a:cs typeface="Graphik Semibold"/>
                <a:sym typeface="Graphik Semibold"/>
              </a:defRPr>
            </a:lvl4pPr>
            <a:lvl5pPr marL="0" indent="182880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z="3800" spc="-38">
                <a:latin typeface="Graphik Semibold"/>
                <a:ea typeface="Graphik Semibold"/>
                <a:cs typeface="Graphik Semibold"/>
                <a:sym typeface="Graphik Semibold"/>
              </a:defRPr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711200" y="8410816"/>
            <a:ext cx="11582400" cy="429261"/>
          </a:xfrm>
          <a:prstGeom prst="rect">
            <a:avLst/>
          </a:prstGeom>
        </p:spPr>
        <p:txBody>
          <a:bodyPr/>
          <a:lstStyle>
            <a:lvl1pPr marL="0" indent="0" algn="ctr" defTabSz="587022">
              <a:lnSpc>
                <a:spcPct val="100000"/>
              </a:lnSpc>
              <a:spcBef>
                <a:spcPts val="0"/>
              </a:spcBef>
              <a:buSzTx/>
              <a:buNone/>
              <a:defRPr sz="2000" spc="-19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r>
              <a:t>Author and Date</a:t>
            </a:r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49999" y="9118599"/>
            <a:ext cx="306325" cy="328423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711200" y="2451100"/>
            <a:ext cx="11582400" cy="4445000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8200">
                <a:latin typeface="Canela Regular"/>
                <a:ea typeface="Canela Regular"/>
                <a:cs typeface="Canela Regular"/>
                <a:sym typeface="Canela Regular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8200">
                <a:latin typeface="Canela Regular"/>
                <a:ea typeface="Canela Regular"/>
                <a:cs typeface="Canela Regular"/>
                <a:sym typeface="Canela Regular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8200">
                <a:latin typeface="Canela Regular"/>
                <a:ea typeface="Canela Regular"/>
                <a:cs typeface="Canela Regular"/>
                <a:sym typeface="Canela Regular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8200">
                <a:latin typeface="Canela Regular"/>
                <a:ea typeface="Canela Regular"/>
                <a:cs typeface="Canela Regular"/>
                <a:sym typeface="Canela Regular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8200">
                <a:latin typeface="Canela Regular"/>
                <a:ea typeface="Canela Regular"/>
                <a:cs typeface="Canela Regular"/>
                <a:sym typeface="Canela Regular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711200" y="1926083"/>
            <a:ext cx="11582400" cy="4157038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58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58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58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58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58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2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711200" y="5625409"/>
            <a:ext cx="11582400" cy="630937"/>
          </a:xfrm>
          <a:prstGeom prst="rect">
            <a:avLst/>
          </a:prstGeom>
        </p:spPr>
        <p:txBody>
          <a:bodyPr/>
          <a:lstStyle>
            <a:lvl1pPr marL="0" indent="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z="3200" spc="-32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Fact information</a:t>
            </a:r>
          </a:p>
        </p:txBody>
      </p:sp>
      <p:sp>
        <p:nvSpPr>
          <p:cNvPr id="1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Attribu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711200" y="7191692"/>
            <a:ext cx="11582400" cy="630937"/>
          </a:xfrm>
          <a:prstGeom prst="rect">
            <a:avLst/>
          </a:prstGeom>
        </p:spPr>
        <p:txBody>
          <a:bodyPr anchor="ctr"/>
          <a:lstStyle>
            <a:lvl1pPr marL="0" indent="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z="3200" spc="-32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Attribution</a:t>
            </a:r>
          </a:p>
        </p:txBody>
      </p:sp>
      <p:sp>
        <p:nvSpPr>
          <p:cNvPr id="121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711200" y="2743200"/>
            <a:ext cx="11582400" cy="3619500"/>
          </a:xfrm>
          <a:prstGeom prst="rect">
            <a:avLst/>
          </a:prstGeom>
        </p:spPr>
        <p:txBody>
          <a:bodyPr anchor="ctr"/>
          <a:lstStyle>
            <a:lvl1pPr marL="0" indent="0" algn="ctr" defTabSz="584200">
              <a:lnSpc>
                <a:spcPct val="80000"/>
              </a:lnSpc>
              <a:spcBef>
                <a:spcPts val="0"/>
              </a:spcBef>
              <a:buSzTx/>
              <a:buNone/>
              <a:defRPr sz="58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584200">
              <a:lnSpc>
                <a:spcPct val="80000"/>
              </a:lnSpc>
              <a:spcBef>
                <a:spcPts val="0"/>
              </a:spcBef>
              <a:buSzTx/>
              <a:buNone/>
              <a:defRPr sz="58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584200">
              <a:lnSpc>
                <a:spcPct val="80000"/>
              </a:lnSpc>
              <a:spcBef>
                <a:spcPts val="0"/>
              </a:spcBef>
              <a:buSzTx/>
              <a:buNone/>
              <a:defRPr sz="58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584200">
              <a:lnSpc>
                <a:spcPct val="80000"/>
              </a:lnSpc>
              <a:spcBef>
                <a:spcPts val="0"/>
              </a:spcBef>
              <a:buSzTx/>
              <a:buNone/>
              <a:defRPr sz="58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584200">
              <a:lnSpc>
                <a:spcPct val="80000"/>
              </a:lnSpc>
              <a:spcBef>
                <a:spcPts val="0"/>
              </a:spcBef>
              <a:buSzTx/>
              <a:buNone/>
              <a:defRPr sz="58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r>
              <a:t>“Notable Quote”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915009552_2264x1509.jpeg"/>
          <p:cNvSpPr>
            <a:spLocks noGrp="1"/>
          </p:cNvSpPr>
          <p:nvPr>
            <p:ph type="pic" sz="quarter" idx="21"/>
          </p:nvPr>
        </p:nvSpPr>
        <p:spPr>
          <a:xfrm>
            <a:off x="6598373" y="762000"/>
            <a:ext cx="5715001" cy="380915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0" name="740519873_3318x2212.jpeg"/>
          <p:cNvSpPr>
            <a:spLocks noGrp="1"/>
          </p:cNvSpPr>
          <p:nvPr>
            <p:ph type="pic" idx="22"/>
          </p:nvPr>
        </p:nvSpPr>
        <p:spPr>
          <a:xfrm>
            <a:off x="-2387600" y="762000"/>
            <a:ext cx="11887200" cy="7924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1" name="941297804_1296x1457.jpg"/>
          <p:cNvSpPr>
            <a:spLocks noGrp="1"/>
          </p:cNvSpPr>
          <p:nvPr>
            <p:ph type="pic" sz="half" idx="23"/>
          </p:nvPr>
        </p:nvSpPr>
        <p:spPr>
          <a:xfrm>
            <a:off x="6661873" y="3637404"/>
            <a:ext cx="5588001" cy="628218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49238" y="9118599"/>
            <a:ext cx="306325" cy="328423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740519873_3318x2212.jpeg"/>
          <p:cNvSpPr>
            <a:spLocks noGrp="1"/>
          </p:cNvSpPr>
          <p:nvPr>
            <p:ph type="pic" idx="21"/>
          </p:nvPr>
        </p:nvSpPr>
        <p:spPr>
          <a:xfrm>
            <a:off x="558800" y="762000"/>
            <a:ext cx="11887200" cy="7924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extBox 7"/>
          <p:cNvSpPr txBox="1"/>
          <p:nvPr/>
        </p:nvSpPr>
        <p:spPr>
          <a:xfrm>
            <a:off x="407525" y="188078"/>
            <a:ext cx="12292357" cy="5808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5023" tIns="65023" rIns="65023" bIns="65023">
            <a:spAutoFit/>
          </a:bodyPr>
          <a:lstStyle/>
          <a:p>
            <a:pPr algn="l" defTabSz="1300480">
              <a:lnSpc>
                <a:spcPct val="100000"/>
              </a:lnSpc>
              <a:defRPr sz="3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Heading Title Calibri Font (25pt)</a:t>
            </a:r>
          </a:p>
        </p:txBody>
      </p:sp>
      <p:pic>
        <p:nvPicPr>
          <p:cNvPr id="155" name="Picture 2" descr="Picture 2"/>
          <p:cNvPicPr>
            <a:picLocks noChangeAspect="1"/>
          </p:cNvPicPr>
          <p:nvPr/>
        </p:nvPicPr>
        <p:blipFill>
          <a:blip r:embed="rId2"/>
          <a:srcRect l="5459" t="42950" b="42951"/>
          <a:stretch>
            <a:fillRect/>
          </a:stretch>
        </p:blipFill>
        <p:spPr>
          <a:xfrm>
            <a:off x="0" y="-2"/>
            <a:ext cx="13135948" cy="1191685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433068" y="9320688"/>
            <a:ext cx="348727" cy="339202"/>
          </a:xfrm>
          <a:prstGeom prst="rect">
            <a:avLst/>
          </a:prstGeom>
        </p:spPr>
        <p:txBody>
          <a:bodyPr lIns="65023" tIns="65023" rIns="65023" bIns="65023" anchor="ctr"/>
          <a:lstStyle>
            <a:lvl1pPr defTabSz="1300480">
              <a:defRPr sz="16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57" name="Body Level One…"/>
          <p:cNvSpPr txBox="1">
            <a:spLocks noGrp="1"/>
          </p:cNvSpPr>
          <p:nvPr>
            <p:ph type="body" idx="1"/>
          </p:nvPr>
        </p:nvSpPr>
        <p:spPr>
          <a:xfrm>
            <a:off x="758613" y="1625599"/>
            <a:ext cx="11595948" cy="7261015"/>
          </a:xfrm>
          <a:prstGeom prst="rect">
            <a:avLst/>
          </a:prstGeom>
        </p:spPr>
        <p:txBody>
          <a:bodyPr lIns="65023" tIns="65023" rIns="65023" bIns="65023"/>
          <a:lstStyle>
            <a:lvl1pPr marL="465364" indent="-465364" defTabSz="1300480">
              <a:lnSpc>
                <a:spcPct val="100000"/>
              </a:lnSpc>
              <a:spcBef>
                <a:spcPts val="900"/>
              </a:spcBef>
              <a:buSzPct val="100000"/>
              <a:buFont typeface="Arial"/>
              <a:defRPr sz="3800">
                <a:latin typeface="Trebuchet MS"/>
                <a:ea typeface="Trebuchet MS"/>
                <a:cs typeface="Trebuchet MS"/>
                <a:sym typeface="Trebuchet MS"/>
              </a:defRPr>
            </a:lvl1pPr>
            <a:lvl2pPr marL="909637" indent="-452437" defTabSz="1300480">
              <a:lnSpc>
                <a:spcPct val="100000"/>
              </a:lnSpc>
              <a:spcBef>
                <a:spcPts val="900"/>
              </a:spcBef>
              <a:buSzPct val="100000"/>
              <a:buFont typeface="Arial"/>
              <a:buChar char="–"/>
              <a:defRPr sz="3800"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48739" indent="-434339" defTabSz="1300480">
              <a:lnSpc>
                <a:spcPct val="100000"/>
              </a:lnSpc>
              <a:spcBef>
                <a:spcPts val="900"/>
              </a:spcBef>
              <a:buSzPct val="100000"/>
              <a:buFont typeface="Arial"/>
              <a:defRPr sz="3800"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54200" indent="-482600" defTabSz="1300480">
              <a:lnSpc>
                <a:spcPct val="100000"/>
              </a:lnSpc>
              <a:spcBef>
                <a:spcPts val="900"/>
              </a:spcBef>
              <a:buSzPct val="100000"/>
              <a:buFont typeface="Arial"/>
              <a:buChar char="–"/>
              <a:defRPr sz="3800">
                <a:latin typeface="Trebuchet MS"/>
                <a:ea typeface="Trebuchet MS"/>
                <a:cs typeface="Trebuchet MS"/>
                <a:sym typeface="Trebuchet MS"/>
              </a:defRPr>
            </a:lvl4pPr>
            <a:lvl5pPr marL="2311400" indent="-482600" defTabSz="1300480">
              <a:lnSpc>
                <a:spcPct val="100000"/>
              </a:lnSpc>
              <a:spcBef>
                <a:spcPts val="900"/>
              </a:spcBef>
              <a:buSzPct val="100000"/>
              <a:buFont typeface="Arial"/>
              <a:buChar char="»"/>
              <a:defRPr sz="3800">
                <a:latin typeface="Trebuchet MS"/>
                <a:ea typeface="Trebuchet MS"/>
                <a:cs typeface="Trebuchet MS"/>
                <a:sym typeface="Trebuchet M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8" name="Title Text"/>
          <p:cNvSpPr txBox="1">
            <a:spLocks noGrp="1"/>
          </p:cNvSpPr>
          <p:nvPr>
            <p:ph type="title"/>
          </p:nvPr>
        </p:nvSpPr>
        <p:spPr>
          <a:xfrm>
            <a:off x="650239" y="108373"/>
            <a:ext cx="11704322" cy="758614"/>
          </a:xfrm>
          <a:prstGeom prst="rect">
            <a:avLst/>
          </a:prstGeom>
        </p:spPr>
        <p:txBody>
          <a:bodyPr lIns="65023" tIns="65023" rIns="65023" bIns="65023" anchor="ctr"/>
          <a:lstStyle>
            <a:lvl1pPr defTabSz="1300480">
              <a:lnSpc>
                <a:spcPct val="100000"/>
              </a:lnSpc>
              <a:defRPr sz="4200" b="1" spc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740519873_3318x2212.jpeg"/>
          <p:cNvSpPr>
            <a:spLocks noGrp="1"/>
          </p:cNvSpPr>
          <p:nvPr>
            <p:ph type="pic" idx="21"/>
          </p:nvPr>
        </p:nvSpPr>
        <p:spPr>
          <a:xfrm>
            <a:off x="-1320800" y="-596900"/>
            <a:ext cx="15633700" cy="1042246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711200" y="2197100"/>
            <a:ext cx="11582400" cy="33020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80000"/>
              </a:lnSpc>
              <a:defRPr sz="8200" spc="-82">
                <a:solidFill>
                  <a:srgbClr val="FFFFFF"/>
                </a:solidFill>
              </a:defRPr>
            </a:lvl1pPr>
          </a:lstStyle>
          <a:p>
            <a:r>
              <a:t>Presentation Title</a:t>
            </a:r>
          </a:p>
        </p:txBody>
      </p:sp>
      <p:sp>
        <p:nvSpPr>
          <p:cNvPr id="2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711200" y="5334000"/>
            <a:ext cx="11582400" cy="1457152"/>
          </a:xfrm>
          <a:prstGeom prst="rect">
            <a:avLst/>
          </a:prstGeom>
        </p:spPr>
        <p:txBody>
          <a:bodyPr/>
          <a:lstStyle>
            <a:lvl1pPr marL="0" indent="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z="3800" spc="-38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  <a:lvl2pPr marL="0" indent="45720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z="3800" spc="-38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2pPr>
            <a:lvl3pPr marL="0" indent="91440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z="3800" spc="-38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3pPr>
            <a:lvl4pPr marL="0" indent="137160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z="3800" spc="-38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4pPr>
            <a:lvl5pPr marL="0" indent="182880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z="3800" spc="-38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4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711200" y="8407400"/>
            <a:ext cx="11582400" cy="429260"/>
          </a:xfrm>
          <a:prstGeom prst="rect">
            <a:avLst/>
          </a:prstGeom>
        </p:spPr>
        <p:txBody>
          <a:bodyPr/>
          <a:lstStyle>
            <a:lvl1pPr marL="0" indent="0" algn="ctr" defTabSz="587022">
              <a:lnSpc>
                <a:spcPct val="100000"/>
              </a:lnSpc>
              <a:spcBef>
                <a:spcPts val="0"/>
              </a:spcBef>
              <a:buSzTx/>
              <a:buNone/>
              <a:defRPr sz="2000" spc="-19">
                <a:solidFill>
                  <a:srgbClr val="FFFFFF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r>
              <a:t>Author and Date</a:t>
            </a:r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49999" y="9118599"/>
            <a:ext cx="306325" cy="328423"/>
          </a:xfrm>
          <a:prstGeom prst="rect">
            <a:avLst/>
          </a:prstGeom>
        </p:spPr>
        <p:txBody>
          <a:bodyPr/>
          <a:lstStyle>
            <a:lvl1pPr defTabSz="584200"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915009552_2264x1509.jpeg"/>
          <p:cNvSpPr>
            <a:spLocks noGrp="1"/>
          </p:cNvSpPr>
          <p:nvPr>
            <p:ph type="pic" idx="21"/>
          </p:nvPr>
        </p:nvSpPr>
        <p:spPr>
          <a:xfrm>
            <a:off x="3427686" y="762000"/>
            <a:ext cx="11889828" cy="7924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711406" y="2851794"/>
            <a:ext cx="5058553" cy="2088506"/>
          </a:xfrm>
          <a:prstGeom prst="rect">
            <a:avLst/>
          </a:prstGeom>
        </p:spPr>
        <p:txBody>
          <a:bodyPr anchor="b"/>
          <a:lstStyle/>
          <a:p>
            <a:r>
              <a:t>Slide Title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711406" y="4775200"/>
            <a:ext cx="5058553" cy="3911600"/>
          </a:xfrm>
          <a:prstGeom prst="rect">
            <a:avLst/>
          </a:prstGeom>
        </p:spPr>
        <p:txBody>
          <a:bodyPr/>
          <a:lstStyle>
            <a:lvl1pPr marL="0" indent="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z="3200" spc="-32">
                <a:latin typeface="Graphik Semibold"/>
                <a:ea typeface="Graphik Semibold"/>
                <a:cs typeface="Graphik Semibold"/>
                <a:sym typeface="Graphik Semibold"/>
              </a:defRPr>
            </a:lvl1pPr>
            <a:lvl2pPr marL="0" indent="45720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z="3200" spc="-32">
                <a:latin typeface="Graphik Semibold"/>
                <a:ea typeface="Graphik Semibold"/>
                <a:cs typeface="Graphik Semibold"/>
                <a:sym typeface="Graphik Semibold"/>
              </a:defRPr>
            </a:lvl2pPr>
            <a:lvl3pPr marL="0" indent="91440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z="3200" spc="-32">
                <a:latin typeface="Graphik Semibold"/>
                <a:ea typeface="Graphik Semibold"/>
                <a:cs typeface="Graphik Semibold"/>
                <a:sym typeface="Graphik Semibold"/>
              </a:defRPr>
            </a:lvl3pPr>
            <a:lvl4pPr marL="0" indent="137160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z="3200" spc="-32">
                <a:latin typeface="Graphik Semibold"/>
                <a:ea typeface="Graphik Semibold"/>
                <a:cs typeface="Graphik Semibold"/>
                <a:sym typeface="Graphik Semibold"/>
              </a:defRPr>
            </a:lvl4pPr>
            <a:lvl5pPr marL="0" indent="182880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z="3200" spc="-32">
                <a:latin typeface="Graphik Semibold"/>
                <a:ea typeface="Graphik Semibold"/>
                <a:cs typeface="Graphik Semibold"/>
                <a:sym typeface="Graphik Semibold"/>
              </a:defRPr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3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4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711200" y="1504879"/>
            <a:ext cx="11582400" cy="630937"/>
          </a:xfrm>
          <a:prstGeom prst="rect">
            <a:avLst/>
          </a:prstGeom>
        </p:spPr>
        <p:txBody>
          <a:bodyPr/>
          <a:lstStyle>
            <a:lvl1pPr marL="0" indent="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z="3200" spc="-32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Slide Subtitle</a:t>
            </a:r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10" descr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8784583"/>
            <a:ext cx="13004856" cy="984397"/>
          </a:xfrm>
          <a:prstGeom prst="rect">
            <a:avLst/>
          </a:prstGeom>
          <a:ln w="12700">
            <a:miter lim="400000"/>
          </a:ln>
        </p:spPr>
      </p:pic>
      <p:pic>
        <p:nvPicPr>
          <p:cNvPr id="53" name="Picture 16" descr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825" y="103187"/>
            <a:ext cx="885825" cy="925514"/>
          </a:xfrm>
          <a:prstGeom prst="rect">
            <a:avLst/>
          </a:prstGeom>
          <a:ln w="12700">
            <a:miter lim="400000"/>
          </a:ln>
        </p:spPr>
      </p:pic>
      <p:pic>
        <p:nvPicPr>
          <p:cNvPr id="54" name="Picture 15" descr="Picture 15"/>
          <p:cNvPicPr>
            <a:picLocks noChangeAspect="1"/>
          </p:cNvPicPr>
          <p:nvPr/>
        </p:nvPicPr>
        <p:blipFill>
          <a:blip r:embed="rId4"/>
          <a:srcRect l="5745" r="74873" b="3773"/>
          <a:stretch>
            <a:fillRect/>
          </a:stretch>
        </p:blipFill>
        <p:spPr>
          <a:xfrm>
            <a:off x="1593240" y="140890"/>
            <a:ext cx="1022785" cy="850292"/>
          </a:xfrm>
          <a:prstGeom prst="rect">
            <a:avLst/>
          </a:prstGeom>
          <a:ln w="12700">
            <a:miter lim="400000"/>
          </a:ln>
        </p:spPr>
      </p:pic>
      <p:pic>
        <p:nvPicPr>
          <p:cNvPr id="55" name="Picture 24" descr="Picture 24"/>
          <p:cNvPicPr>
            <a:picLocks noChangeAspect="1"/>
          </p:cNvPicPr>
          <p:nvPr/>
        </p:nvPicPr>
        <p:blipFill>
          <a:blip r:embed="rId5"/>
          <a:srcRect r="68518"/>
          <a:stretch>
            <a:fillRect/>
          </a:stretch>
        </p:blipFill>
        <p:spPr>
          <a:xfrm>
            <a:off x="3072577" y="198834"/>
            <a:ext cx="947066" cy="734206"/>
          </a:xfrm>
          <a:prstGeom prst="rect">
            <a:avLst/>
          </a:prstGeom>
          <a:ln w="12700">
            <a:miter lim="400000"/>
          </a:ln>
        </p:spPr>
      </p:pic>
      <p:pic>
        <p:nvPicPr>
          <p:cNvPr id="56" name="Picture 7" descr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76110" y="252616"/>
            <a:ext cx="946945" cy="626656"/>
          </a:xfrm>
          <a:prstGeom prst="rect">
            <a:avLst/>
          </a:prstGeom>
          <a:ln w="12700">
            <a:miter lim="400000"/>
          </a:ln>
        </p:spPr>
      </p:pic>
      <p:sp>
        <p:nvSpPr>
          <p:cNvPr id="57" name="投影片編號版面配置區 35"/>
          <p:cNvSpPr txBox="1"/>
          <p:nvPr/>
        </p:nvSpPr>
        <p:spPr>
          <a:xfrm>
            <a:off x="10466925" y="9312139"/>
            <a:ext cx="2337436" cy="2754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r" defTabSz="914400">
              <a:lnSpc>
                <a:spcPct val="100000"/>
              </a:lnSpc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Copyright of SCSB 2021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707744" y="369937"/>
            <a:ext cx="5054071" cy="2030363"/>
          </a:xfrm>
          <a:prstGeom prst="rect">
            <a:avLst/>
          </a:prstGeom>
        </p:spPr>
        <p:txBody>
          <a:bodyPr anchor="b"/>
          <a:lstStyle/>
          <a:p>
            <a:r>
              <a:t>Slide Title</a:t>
            </a:r>
          </a:p>
        </p:txBody>
      </p:sp>
      <p:sp>
        <p:nvSpPr>
          <p:cNvPr id="66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711200" y="3412066"/>
            <a:ext cx="5054600" cy="5267095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7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711200" y="2268982"/>
            <a:ext cx="5054600" cy="630937"/>
          </a:xfrm>
          <a:prstGeom prst="rect">
            <a:avLst/>
          </a:prstGeom>
        </p:spPr>
        <p:txBody>
          <a:bodyPr anchor="ctr"/>
          <a:lstStyle>
            <a:lvl1pPr marL="0" indent="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z="3200" spc="-32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Slide Subtitle</a:t>
            </a:r>
          </a:p>
        </p:txBody>
      </p:sp>
      <p:sp>
        <p:nvSpPr>
          <p:cNvPr id="68" name="Image"/>
          <p:cNvSpPr>
            <a:spLocks noGrp="1"/>
          </p:cNvSpPr>
          <p:nvPr>
            <p:ph type="pic" idx="22"/>
          </p:nvPr>
        </p:nvSpPr>
        <p:spPr>
          <a:xfrm>
            <a:off x="5848049" y="762000"/>
            <a:ext cx="7049102" cy="7924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711200" y="2451100"/>
            <a:ext cx="11582400" cy="4445000"/>
          </a:xfrm>
          <a:prstGeom prst="rect">
            <a:avLst/>
          </a:prstGeom>
        </p:spPr>
        <p:txBody>
          <a:bodyPr anchor="ctr"/>
          <a:lstStyle>
            <a:lvl1pPr defTabSz="825500">
              <a:lnSpc>
                <a:spcPct val="80000"/>
              </a:lnSpc>
              <a:defRPr sz="8200" spc="-82"/>
            </a:lvl1pPr>
          </a:lstStyle>
          <a:p>
            <a:r>
              <a:t>Section Title</a:t>
            </a:r>
          </a:p>
        </p:txBody>
      </p:sp>
      <p:sp>
        <p:nvSpPr>
          <p:cNvPr id="7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49999" y="9118599"/>
            <a:ext cx="306325" cy="328423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711200" y="393700"/>
            <a:ext cx="11582400" cy="1168400"/>
          </a:xfrm>
          <a:prstGeom prst="rect">
            <a:avLst/>
          </a:prstGeom>
        </p:spPr>
        <p:txBody>
          <a:bodyPr anchor="ctr"/>
          <a:lstStyle/>
          <a:p>
            <a:r>
              <a:t>Slide Title</a:t>
            </a:r>
          </a:p>
        </p:txBody>
      </p:sp>
      <p:sp>
        <p:nvSpPr>
          <p:cNvPr id="85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711200" y="1504879"/>
            <a:ext cx="11582400" cy="630937"/>
          </a:xfrm>
          <a:prstGeom prst="rect">
            <a:avLst/>
          </a:prstGeom>
        </p:spPr>
        <p:txBody>
          <a:bodyPr/>
          <a:lstStyle>
            <a:lvl1pPr marL="0" indent="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z="3200" spc="-32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Slide Subtitle</a:t>
            </a:r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711200" y="2997518"/>
            <a:ext cx="11582400" cy="6045201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1700"/>
              </a:spcBef>
              <a:buSzTx/>
              <a:buNone/>
              <a:defRPr sz="4400" spc="-88">
                <a:latin typeface="Canela Deck Regular"/>
                <a:ea typeface="Canela Deck Regular"/>
                <a:cs typeface="Canela Deck Regular"/>
                <a:sym typeface="Canela Deck Regular"/>
              </a:defRPr>
            </a:lvl1pPr>
            <a:lvl2pPr marL="0" indent="457200" defTabSz="587022">
              <a:lnSpc>
                <a:spcPct val="100000"/>
              </a:lnSpc>
              <a:spcBef>
                <a:spcPts val="1700"/>
              </a:spcBef>
              <a:buSzTx/>
              <a:buNone/>
              <a:defRPr sz="4400" spc="-88">
                <a:latin typeface="Canela Deck Regular"/>
                <a:ea typeface="Canela Deck Regular"/>
                <a:cs typeface="Canela Deck Regular"/>
                <a:sym typeface="Canela Deck Regular"/>
              </a:defRPr>
            </a:lvl2pPr>
            <a:lvl3pPr marL="0" indent="914400" defTabSz="587022">
              <a:lnSpc>
                <a:spcPct val="100000"/>
              </a:lnSpc>
              <a:spcBef>
                <a:spcPts val="1700"/>
              </a:spcBef>
              <a:buSzTx/>
              <a:buNone/>
              <a:defRPr sz="4400" spc="-88">
                <a:latin typeface="Canela Deck Regular"/>
                <a:ea typeface="Canela Deck Regular"/>
                <a:cs typeface="Canela Deck Regular"/>
                <a:sym typeface="Canela Deck Regular"/>
              </a:defRPr>
            </a:lvl3pPr>
            <a:lvl4pPr marL="0" indent="1371600" defTabSz="587022">
              <a:lnSpc>
                <a:spcPct val="100000"/>
              </a:lnSpc>
              <a:spcBef>
                <a:spcPts val="1700"/>
              </a:spcBef>
              <a:buSzTx/>
              <a:buNone/>
              <a:defRPr sz="4400" spc="-88">
                <a:latin typeface="Canela Deck Regular"/>
                <a:ea typeface="Canela Deck Regular"/>
                <a:cs typeface="Canela Deck Regular"/>
                <a:sym typeface="Canela Deck Regular"/>
              </a:defRPr>
            </a:lvl4pPr>
            <a:lvl5pPr marL="0" indent="1828800" defTabSz="587022">
              <a:lnSpc>
                <a:spcPct val="100000"/>
              </a:lnSpc>
              <a:spcBef>
                <a:spcPts val="1700"/>
              </a:spcBef>
              <a:buSzTx/>
              <a:buNone/>
              <a:defRPr sz="4400" spc="-88">
                <a:latin typeface="Canela Deck Regular"/>
                <a:ea typeface="Canela Deck Regular"/>
                <a:cs typeface="Canela Deck Regular"/>
                <a:sym typeface="Canela Deck Regular"/>
              </a:defRPr>
            </a:lvl5pPr>
          </a:lstStyle>
          <a:p>
            <a:r>
              <a:t>Agenda Topics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4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711200" y="393700"/>
            <a:ext cx="11582400" cy="1168400"/>
          </a:xfrm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95" name="Agenda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711200" y="1504879"/>
            <a:ext cx="11582400" cy="630937"/>
          </a:xfrm>
          <a:prstGeom prst="rect">
            <a:avLst/>
          </a:prstGeom>
        </p:spPr>
        <p:txBody>
          <a:bodyPr/>
          <a:lstStyle>
            <a:lvl1pPr marL="0" indent="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z="3200" spc="-32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Agenda Subtitle</a:t>
            </a:r>
          </a:p>
        </p:txBody>
      </p:sp>
      <p:sp>
        <p:nvSpPr>
          <p:cNvPr id="9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711200" y="2997200"/>
            <a:ext cx="11582400" cy="6045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711200" y="397933"/>
            <a:ext cx="11582400" cy="116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Title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45851" y="9118599"/>
            <a:ext cx="306325" cy="328423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1739900">
              <a:lnSpc>
                <a:spcPct val="100000"/>
              </a:lnSpc>
              <a:defRPr sz="1400">
                <a:solidFill>
                  <a:srgbClr val="5E5E5E"/>
                </a:solidFill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ransition spd="med"/>
  <p:txStyles>
    <p:titleStyle>
      <a:lvl1pPr marL="0" marR="0" indent="0" algn="ctr" defTabSz="1739900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-58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1pPr>
      <a:lvl2pPr marL="0" marR="0" indent="457200" algn="ctr" defTabSz="1739900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-58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2pPr>
      <a:lvl3pPr marL="0" marR="0" indent="914400" algn="ctr" defTabSz="1739900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-58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3pPr>
      <a:lvl4pPr marL="0" marR="0" indent="1371600" algn="ctr" defTabSz="1739900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-58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4pPr>
      <a:lvl5pPr marL="0" marR="0" indent="1828800" algn="ctr" defTabSz="1739900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-58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5pPr>
      <a:lvl6pPr marL="0" marR="0" indent="2286000" algn="ctr" defTabSz="1739900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-58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6pPr>
      <a:lvl7pPr marL="0" marR="0" indent="2743200" algn="ctr" defTabSz="1739900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-58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7pPr>
      <a:lvl8pPr marL="0" marR="0" indent="3200400" algn="ctr" defTabSz="1739900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-58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8pPr>
      <a:lvl9pPr marL="0" marR="0" indent="3657600" algn="ctr" defTabSz="1739900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-58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9pPr>
    </p:titleStyle>
    <p:bodyStyle>
      <a:lvl1pPr marL="393700" marR="0" indent="-393700" algn="l" defTabSz="17399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75000"/>
        <a:buFontTx/>
        <a:buChar char="•"/>
        <a:tabLst/>
        <a:defRPr sz="30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1pPr>
      <a:lvl2pPr marL="787400" marR="0" indent="-393700" algn="l" defTabSz="17399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75000"/>
        <a:buFontTx/>
        <a:buChar char="•"/>
        <a:tabLst/>
        <a:defRPr sz="30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2pPr>
      <a:lvl3pPr marL="1181100" marR="0" indent="-393700" algn="l" defTabSz="17399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75000"/>
        <a:buFontTx/>
        <a:buChar char="•"/>
        <a:tabLst/>
        <a:defRPr sz="30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3pPr>
      <a:lvl4pPr marL="1574800" marR="0" indent="-393700" algn="l" defTabSz="17399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75000"/>
        <a:buFontTx/>
        <a:buChar char="•"/>
        <a:tabLst/>
        <a:defRPr sz="30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4pPr>
      <a:lvl5pPr marL="1968500" marR="0" indent="-393700" algn="l" defTabSz="17399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75000"/>
        <a:buFontTx/>
        <a:buChar char="•"/>
        <a:tabLst/>
        <a:defRPr sz="30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5pPr>
      <a:lvl6pPr marL="2362200" marR="0" indent="-393700" algn="l" defTabSz="17399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75000"/>
        <a:buFontTx/>
        <a:buChar char="•"/>
        <a:tabLst/>
        <a:defRPr sz="30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6pPr>
      <a:lvl7pPr marL="2755900" marR="0" indent="-393700" algn="l" defTabSz="17399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75000"/>
        <a:buFontTx/>
        <a:buChar char="•"/>
        <a:tabLst/>
        <a:defRPr sz="30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7pPr>
      <a:lvl8pPr marL="3149600" marR="0" indent="-393700" algn="l" defTabSz="17399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75000"/>
        <a:buFontTx/>
        <a:buChar char="•"/>
        <a:tabLst/>
        <a:defRPr sz="30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8pPr>
      <a:lvl9pPr marL="3543300" marR="0" indent="-393700" algn="l" defTabSz="17399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75000"/>
        <a:buFontTx/>
        <a:buChar char="•"/>
        <a:tabLst/>
        <a:defRPr sz="30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9pPr>
    </p:bodyStyle>
    <p:otherStyle>
      <a:lvl1pPr marL="0" marR="0" indent="0" algn="ctr" defTabSz="17399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1pPr>
      <a:lvl2pPr marL="0" marR="0" indent="457200" algn="ctr" defTabSz="17399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2pPr>
      <a:lvl3pPr marL="0" marR="0" indent="914400" algn="ctr" defTabSz="17399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3pPr>
      <a:lvl4pPr marL="0" marR="0" indent="1371600" algn="ctr" defTabSz="17399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4pPr>
      <a:lvl5pPr marL="0" marR="0" indent="1828800" algn="ctr" defTabSz="17399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5pPr>
      <a:lvl6pPr marL="0" marR="0" indent="2286000" algn="ctr" defTabSz="17399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6pPr>
      <a:lvl7pPr marL="0" marR="0" indent="2743200" algn="ctr" defTabSz="17399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7pPr>
      <a:lvl8pPr marL="0" marR="0" indent="3200400" algn="ctr" defTabSz="17399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8pPr>
      <a:lvl9pPr marL="0" marR="0" indent="3657600" algn="ctr" defTabSz="17399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16.png"/><Relationship Id="rId3" Type="http://schemas.openxmlformats.org/officeDocument/2006/relationships/image" Target="../media/image9.png"/><Relationship Id="rId7" Type="http://schemas.openxmlformats.org/officeDocument/2006/relationships/image" Target="../media/image4.jpeg"/><Relationship Id="rId12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jpeg"/><Relationship Id="rId11" Type="http://schemas.openxmlformats.org/officeDocument/2006/relationships/image" Target="../media/image14.png"/><Relationship Id="rId5" Type="http://schemas.openxmlformats.org/officeDocument/2006/relationships/image" Target="../media/image11.jpeg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openxmlformats.org/officeDocument/2006/relationships/image" Target="../media/image12.png"/><Relationship Id="rId1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圖片 9" descr="圖片 9"/>
          <p:cNvPicPr>
            <a:picLocks noChangeAspect="1"/>
          </p:cNvPicPr>
          <p:nvPr/>
        </p:nvPicPr>
        <p:blipFill>
          <a:blip r:embed="rId2"/>
          <a:srcRect l="16926" r="20707"/>
          <a:stretch>
            <a:fillRect/>
          </a:stretch>
        </p:blipFill>
        <p:spPr>
          <a:xfrm>
            <a:off x="6520006" y="8978"/>
            <a:ext cx="6499115" cy="8782464"/>
          </a:xfrm>
          <a:prstGeom prst="rect">
            <a:avLst/>
          </a:prstGeom>
          <a:ln w="12700">
            <a:miter lim="400000"/>
          </a:ln>
        </p:spPr>
      </p:pic>
      <p:sp>
        <p:nvSpPr>
          <p:cNvPr id="168" name="John Yung…"/>
          <p:cNvSpPr txBox="1"/>
          <p:nvPr/>
        </p:nvSpPr>
        <p:spPr>
          <a:xfrm>
            <a:off x="276416" y="1579618"/>
            <a:ext cx="5767663" cy="47911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2300">
                <a:latin typeface="Canela Text Bold"/>
                <a:ea typeface="Canela Text Bold"/>
                <a:cs typeface="Canela Text Bold"/>
                <a:sym typeface="Canela Text Bold"/>
              </a:defRPr>
            </a:pPr>
            <a:r>
              <a:t>John Yung</a:t>
            </a:r>
          </a:p>
          <a:p>
            <a:pPr algn="l"/>
            <a:endParaRPr/>
          </a:p>
          <a:p>
            <a:pPr algn="l">
              <a:defRPr sz="1900"/>
            </a:pPr>
            <a:r>
              <a:t>The Shanghai Commercial &amp; Savings Bank</a:t>
            </a:r>
          </a:p>
          <a:p>
            <a:pPr algn="l">
              <a:defRPr sz="1900"/>
            </a:pPr>
            <a:r>
              <a:t>Board Member, SEVP &amp; CIO</a:t>
            </a:r>
          </a:p>
          <a:p>
            <a:pPr algn="l">
              <a:defRPr sz="1900"/>
            </a:pPr>
            <a:r>
              <a:t>Portfolio: IT, Risk, Compliance, Legal, Operations, International Business Development and The Three Shanghai Banks Alliance</a:t>
            </a:r>
          </a:p>
          <a:p>
            <a:pPr algn="l">
              <a:defRPr sz="1900"/>
            </a:pPr>
            <a:endParaRPr/>
          </a:p>
          <a:p>
            <a:pPr algn="l">
              <a:defRPr sz="1900"/>
            </a:pPr>
            <a:r>
              <a:t>Shanghai Commercial Bank</a:t>
            </a:r>
          </a:p>
          <a:p>
            <a:pPr algn="l">
              <a:defRPr sz="1900"/>
            </a:pPr>
            <a:r>
              <a:t>Board Member &amp; Audit Committee</a:t>
            </a:r>
          </a:p>
          <a:p>
            <a:pPr algn="l">
              <a:defRPr sz="1900"/>
            </a:pPr>
            <a:endParaRPr/>
          </a:p>
          <a:p>
            <a:pPr algn="l">
              <a:defRPr sz="1900"/>
            </a:pPr>
            <a:r>
              <a:t>AMK Microfinance Ltd</a:t>
            </a:r>
          </a:p>
          <a:p>
            <a:pPr algn="l">
              <a:defRPr sz="1900"/>
            </a:pPr>
            <a:r>
              <a:t>Board Member, Audit &amp; Social Performance Committee, Shareholder Representative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2" name="Group"/>
          <p:cNvGrpSpPr/>
          <p:nvPr/>
        </p:nvGrpSpPr>
        <p:grpSpPr>
          <a:xfrm>
            <a:off x="76200" y="1422838"/>
            <a:ext cx="12852401" cy="7095001"/>
            <a:chOff x="0" y="0"/>
            <a:chExt cx="12852400" cy="7095000"/>
          </a:xfrm>
        </p:grpSpPr>
        <p:pic>
          <p:nvPicPr>
            <p:cNvPr id="385" name="Content Placeholder 4" descr="Content Placeholder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3292"/>
              <a:ext cx="3275112" cy="709170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86" name="Picture 4" descr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42880" y="459749"/>
              <a:ext cx="3028369" cy="657001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87" name="TextBox 5"/>
            <p:cNvSpPr txBox="1"/>
            <p:nvPr/>
          </p:nvSpPr>
          <p:spPr>
            <a:xfrm>
              <a:off x="3442880" y="5835"/>
              <a:ext cx="3009630" cy="396833"/>
            </a:xfrm>
            <a:prstGeom prst="rect">
              <a:avLst/>
            </a:prstGeom>
            <a:solidFill>
              <a:srgbClr val="BFBFB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defTabSz="914400">
                <a:lnSpc>
                  <a:spcPct val="100000"/>
                </a:lnSpc>
                <a:defRPr sz="1800" b="1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Technical Guide</a:t>
              </a:r>
            </a:p>
          </p:txBody>
        </p:sp>
        <p:pic>
          <p:nvPicPr>
            <p:cNvPr id="388" name="Picture 7" descr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20278" y="459749"/>
              <a:ext cx="3028369" cy="657001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89" name="TextBox 8"/>
            <p:cNvSpPr txBox="1"/>
            <p:nvPr/>
          </p:nvSpPr>
          <p:spPr>
            <a:xfrm>
              <a:off x="6620278" y="0"/>
              <a:ext cx="3028369" cy="396832"/>
            </a:xfrm>
            <a:prstGeom prst="rect">
              <a:avLst/>
            </a:prstGeom>
            <a:solidFill>
              <a:srgbClr val="BFBFB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defTabSz="914400">
                <a:lnSpc>
                  <a:spcPct val="100000"/>
                </a:lnSpc>
                <a:defRPr sz="1800" b="1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Market place</a:t>
              </a:r>
            </a:p>
          </p:txBody>
        </p:sp>
        <p:pic>
          <p:nvPicPr>
            <p:cNvPr id="390" name="Picture 9" descr="Picture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824032" y="464554"/>
              <a:ext cx="3028369" cy="655742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91" name="TextBox 10"/>
            <p:cNvSpPr txBox="1"/>
            <p:nvPr/>
          </p:nvSpPr>
          <p:spPr>
            <a:xfrm>
              <a:off x="9824032" y="0"/>
              <a:ext cx="3028369" cy="396832"/>
            </a:xfrm>
            <a:prstGeom prst="rect">
              <a:avLst/>
            </a:prstGeom>
            <a:solidFill>
              <a:srgbClr val="BFBFB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defTabSz="914400">
                <a:lnSpc>
                  <a:spcPct val="100000"/>
                </a:lnSpc>
                <a:defRPr sz="1800" b="1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Experts</a:t>
              </a:r>
            </a:p>
          </p:txBody>
        </p:sp>
      </p:grp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How can we help?…"/>
          <p:cNvSpPr txBox="1"/>
          <p:nvPr/>
        </p:nvSpPr>
        <p:spPr>
          <a:xfrm>
            <a:off x="45364" y="1518200"/>
            <a:ext cx="12889747" cy="66274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lnSpc>
                <a:spcPct val="100000"/>
              </a:lnSpc>
              <a:defRPr sz="3400">
                <a:latin typeface="Canela Text Bold"/>
                <a:ea typeface="Canela Text Bold"/>
                <a:cs typeface="Canela Text Bold"/>
                <a:sym typeface="Canela Text Bold"/>
              </a:defRPr>
            </a:pPr>
            <a:r>
              <a:rPr dirty="0"/>
              <a:t>How can we help?</a:t>
            </a:r>
          </a:p>
          <a:p>
            <a:pPr algn="l">
              <a:lnSpc>
                <a:spcPct val="100000"/>
              </a:lnSpc>
              <a:defRPr sz="3400"/>
            </a:pPr>
            <a:endParaRPr dirty="0"/>
          </a:p>
          <a:p>
            <a:pPr algn="l">
              <a:lnSpc>
                <a:spcPct val="100000"/>
              </a:lnSpc>
              <a:defRPr sz="3400"/>
            </a:pPr>
            <a:r>
              <a:rPr dirty="0"/>
              <a:t>Sharing of local knowledge to help with strategic plan</a:t>
            </a:r>
            <a:r>
              <a:rPr lang="en-HK" dirty="0"/>
              <a:t>n</a:t>
            </a:r>
            <a:r>
              <a:rPr dirty="0" err="1"/>
              <a:t>ing</a:t>
            </a:r>
            <a:endParaRPr dirty="0"/>
          </a:p>
          <a:p>
            <a:pPr lvl="1" algn="l">
              <a:lnSpc>
                <a:spcPct val="100000"/>
              </a:lnSpc>
              <a:defRPr sz="3400"/>
            </a:pPr>
            <a:r>
              <a:rPr dirty="0"/>
              <a:t>Current economic trends</a:t>
            </a:r>
          </a:p>
          <a:p>
            <a:pPr lvl="1" algn="l">
              <a:lnSpc>
                <a:spcPct val="100000"/>
              </a:lnSpc>
              <a:defRPr sz="3400"/>
            </a:pPr>
            <a:r>
              <a:rPr dirty="0"/>
              <a:t>Tax, audit, legal, investment advisory</a:t>
            </a:r>
          </a:p>
          <a:p>
            <a:pPr lvl="1" algn="l">
              <a:lnSpc>
                <a:spcPct val="100000"/>
              </a:lnSpc>
              <a:defRPr sz="3400"/>
            </a:pPr>
            <a:r>
              <a:rPr dirty="0"/>
              <a:t>Incentive and regulation in different industry</a:t>
            </a:r>
          </a:p>
          <a:p>
            <a:pPr lvl="1" algn="l">
              <a:lnSpc>
                <a:spcPct val="100000"/>
              </a:lnSpc>
              <a:defRPr sz="3400"/>
            </a:pPr>
            <a:r>
              <a:rPr dirty="0"/>
              <a:t>Human Resources and local culture</a:t>
            </a:r>
          </a:p>
          <a:p>
            <a:pPr algn="l">
              <a:lnSpc>
                <a:spcPct val="100000"/>
              </a:lnSpc>
              <a:defRPr sz="3400"/>
            </a:pPr>
            <a:r>
              <a:rPr dirty="0"/>
              <a:t>Global Banking Service</a:t>
            </a:r>
          </a:p>
          <a:p>
            <a:pPr lvl="1" algn="l">
              <a:lnSpc>
                <a:spcPct val="100000"/>
              </a:lnSpc>
              <a:defRPr sz="3400"/>
            </a:pPr>
            <a:r>
              <a:rPr dirty="0"/>
              <a:t>Utilizing SCSB global network</a:t>
            </a:r>
          </a:p>
          <a:p>
            <a:pPr algn="l">
              <a:lnSpc>
                <a:spcPct val="100000"/>
              </a:lnSpc>
              <a:defRPr sz="3400"/>
            </a:pPr>
            <a:r>
              <a:rPr dirty="0"/>
              <a:t>Local Banking Service</a:t>
            </a:r>
          </a:p>
          <a:p>
            <a:pPr lvl="1" algn="l">
              <a:lnSpc>
                <a:spcPct val="100000"/>
              </a:lnSpc>
              <a:defRPr sz="3400"/>
            </a:pPr>
            <a:r>
              <a:rPr dirty="0"/>
              <a:t>Remittance, payments, payroll, local employee benefits, supply chain </a:t>
            </a:r>
            <a:endParaRPr lang="en-HK" dirty="0"/>
          </a:p>
          <a:p>
            <a:pPr lvl="1" algn="l">
              <a:lnSpc>
                <a:spcPct val="100000"/>
              </a:lnSpc>
              <a:defRPr sz="3400"/>
            </a:pPr>
            <a:r>
              <a:rPr dirty="0"/>
              <a:t>finance, open banking </a:t>
            </a:r>
            <a:r>
              <a:rPr dirty="0" err="1"/>
              <a:t>api</a:t>
            </a:r>
            <a:endParaRPr dirty="0"/>
          </a:p>
          <a:p>
            <a:pPr algn="l">
              <a:lnSpc>
                <a:spcPct val="100000"/>
              </a:lnSpc>
            </a:pPr>
            <a:endParaRPr dirty="0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Introduction of SCSB Group"/>
          <p:cNvSpPr txBox="1">
            <a:spLocks noGrp="1"/>
          </p:cNvSpPr>
          <p:nvPr>
            <p:ph type="title" idx="4294967295"/>
          </p:nvPr>
        </p:nvSpPr>
        <p:spPr>
          <a:xfrm>
            <a:off x="2164763" y="1070626"/>
            <a:ext cx="8229601" cy="1143001"/>
          </a:xfrm>
          <a:prstGeom prst="rect">
            <a:avLst/>
          </a:prstGeom>
        </p:spPr>
        <p:txBody>
          <a:bodyPr lIns="45719" tIns="45719" rIns="45719" bIns="45719" anchor="ctr"/>
          <a:lstStyle>
            <a:lvl1pPr defTabSz="914400">
              <a:lnSpc>
                <a:spcPct val="100000"/>
              </a:lnSpc>
              <a:defRPr sz="4400" spc="0"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t>Introduction of SCSB Group</a:t>
            </a:r>
          </a:p>
        </p:txBody>
      </p:sp>
      <p:pic>
        <p:nvPicPr>
          <p:cNvPr id="171" name="image.png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0775" y="2732323"/>
            <a:ext cx="7260308" cy="6061119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Establish in 1915, Shanghai, China by renown banker Mr. KP Chen with a social mission…"/>
          <p:cNvSpPr txBox="1"/>
          <p:nvPr/>
        </p:nvSpPr>
        <p:spPr>
          <a:xfrm>
            <a:off x="178390" y="2832317"/>
            <a:ext cx="5327695" cy="60418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l" defTabSz="457200">
              <a:lnSpc>
                <a:spcPct val="100000"/>
              </a:lnSpc>
              <a:defRPr sz="2000"/>
            </a:pPr>
            <a:r>
              <a:t>Establish in 1915, Shanghai, China by renown banker Mr. KP Chen with a social mission</a:t>
            </a:r>
          </a:p>
          <a:p>
            <a:pPr algn="l" defTabSz="457200">
              <a:lnSpc>
                <a:spcPct val="100000"/>
              </a:lnSpc>
              <a:defRPr sz="2000"/>
            </a:pPr>
            <a:endParaRPr/>
          </a:p>
          <a:p>
            <a:pPr algn="l" defTabSz="457200">
              <a:lnSpc>
                <a:spcPct val="100000"/>
              </a:lnSpc>
              <a:defRPr sz="2000"/>
            </a:pPr>
            <a:r>
              <a:t>Mr KP Chen believes for China to be strong, a strong middle class and SME as it’s economic foundation</a:t>
            </a:r>
          </a:p>
          <a:p>
            <a:pPr algn="l" defTabSz="457200">
              <a:lnSpc>
                <a:spcPct val="100000"/>
              </a:lnSpc>
              <a:defRPr sz="2000"/>
            </a:pPr>
            <a:endParaRPr/>
          </a:p>
          <a:p>
            <a:pPr algn="l" defTabSz="457200">
              <a:lnSpc>
                <a:spcPct val="100000"/>
              </a:lnSpc>
              <a:defRPr sz="2000"/>
            </a:pPr>
            <a:r>
              <a:t>SCSB is one of the first bank in China to serve the unbanked with modern banking services</a:t>
            </a:r>
          </a:p>
          <a:p>
            <a:pPr algn="l" defTabSz="457200">
              <a:lnSpc>
                <a:spcPct val="100000"/>
              </a:lnSpc>
              <a:defRPr sz="2000"/>
            </a:pPr>
            <a:endParaRPr/>
          </a:p>
          <a:p>
            <a:pPr algn="l" defTabSz="457200">
              <a:lnSpc>
                <a:spcPct val="100000"/>
              </a:lnSpc>
              <a:defRPr sz="2000"/>
            </a:pPr>
            <a:r>
              <a:t>SCSB introduce innovation products, saving with one Yuen, Microfinance, remittances, trade finance, founding of China Travel Services, etc</a:t>
            </a:r>
            <a:endParaRPr sz="1600" b="1">
              <a:latin typeface="Franklin Gothic Book"/>
              <a:ea typeface="Franklin Gothic Book"/>
              <a:cs typeface="Franklin Gothic Book"/>
              <a:sym typeface="Franklin Gothic Book"/>
            </a:endParaRP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hree Shanghai Banks Alliance"/>
          <p:cNvSpPr txBox="1">
            <a:spLocks noGrp="1"/>
          </p:cNvSpPr>
          <p:nvPr>
            <p:ph type="title" idx="4294967295"/>
          </p:nvPr>
        </p:nvSpPr>
        <p:spPr>
          <a:xfrm>
            <a:off x="2157345" y="1423787"/>
            <a:ext cx="7427914" cy="850901"/>
          </a:xfrm>
          <a:prstGeom prst="rect">
            <a:avLst/>
          </a:prstGeom>
        </p:spPr>
        <p:txBody>
          <a:bodyPr lIns="45719" tIns="45719" rIns="45719" bIns="45719" anchor="ctr"/>
          <a:lstStyle>
            <a:lvl1pPr algn="l" defTabSz="457200">
              <a:lnSpc>
                <a:spcPct val="100000"/>
              </a:lnSpc>
              <a:defRPr sz="3200" b="1" spc="0"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1pPr>
          </a:lstStyle>
          <a:p>
            <a:r>
              <a:t>Three Shanghai Banks Alliance</a:t>
            </a:r>
          </a:p>
        </p:txBody>
      </p:sp>
      <p:grpSp>
        <p:nvGrpSpPr>
          <p:cNvPr id="254" name="Group"/>
          <p:cNvGrpSpPr/>
          <p:nvPr/>
        </p:nvGrpSpPr>
        <p:grpSpPr>
          <a:xfrm>
            <a:off x="573741" y="1448813"/>
            <a:ext cx="11755561" cy="7173725"/>
            <a:chOff x="0" y="0"/>
            <a:chExt cx="11755560" cy="7173723"/>
          </a:xfrm>
        </p:grpSpPr>
        <p:pic>
          <p:nvPicPr>
            <p:cNvPr id="175" name="圖片 86" descr="圖片 8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256848" y="0"/>
              <a:ext cx="2326007" cy="238959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6" name="Picture 3" descr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97585">
              <a:off x="6280626" y="5767838"/>
              <a:ext cx="315878" cy="56817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7" name="Picture 4" descr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1140440"/>
              <a:ext cx="6721625" cy="600167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78" name="Text Box 8"/>
            <p:cNvSpPr txBox="1"/>
            <p:nvPr/>
          </p:nvSpPr>
          <p:spPr>
            <a:xfrm>
              <a:off x="6058692" y="4855076"/>
              <a:ext cx="907431" cy="29328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l" defTabSz="914400">
                <a:lnSpc>
                  <a:spcPct val="100000"/>
                </a:lnSpc>
                <a:spcBef>
                  <a:spcPts val="600"/>
                </a:spcBef>
                <a:defRPr sz="1000" b="1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Shanghai</a:t>
              </a:r>
            </a:p>
          </p:txBody>
        </p:sp>
        <p:sp>
          <p:nvSpPr>
            <p:cNvPr id="179" name="Text Box 19"/>
            <p:cNvSpPr txBox="1"/>
            <p:nvPr/>
          </p:nvSpPr>
          <p:spPr>
            <a:xfrm>
              <a:off x="5408476" y="6469332"/>
              <a:ext cx="1092034" cy="29328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l" defTabSz="914400">
                <a:lnSpc>
                  <a:spcPct val="100000"/>
                </a:lnSpc>
                <a:spcBef>
                  <a:spcPts val="600"/>
                </a:spcBef>
                <a:defRPr sz="1000" b="1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Hong Kong</a:t>
              </a:r>
            </a:p>
          </p:txBody>
        </p:sp>
        <p:sp>
          <p:nvSpPr>
            <p:cNvPr id="180" name="Freeform 20"/>
            <p:cNvSpPr/>
            <p:nvPr/>
          </p:nvSpPr>
          <p:spPr>
            <a:xfrm>
              <a:off x="5907316" y="5847833"/>
              <a:ext cx="2584452" cy="13061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29" extrusionOk="0">
                  <a:moveTo>
                    <a:pt x="0" y="10045"/>
                  </a:moveTo>
                  <a:cubicBezTo>
                    <a:pt x="1030" y="11613"/>
                    <a:pt x="4040" y="17768"/>
                    <a:pt x="6116" y="19510"/>
                  </a:cubicBezTo>
                  <a:cubicBezTo>
                    <a:pt x="8193" y="21252"/>
                    <a:pt x="10414" y="21600"/>
                    <a:pt x="12426" y="20497"/>
                  </a:cubicBezTo>
                  <a:cubicBezTo>
                    <a:pt x="14438" y="19394"/>
                    <a:pt x="16659" y="16316"/>
                    <a:pt x="18188" y="12890"/>
                  </a:cubicBezTo>
                  <a:cubicBezTo>
                    <a:pt x="19717" y="9465"/>
                    <a:pt x="20892" y="2671"/>
                    <a:pt x="21600" y="0"/>
                  </a:cubicBezTo>
                </a:path>
              </a:pathLst>
            </a:custGeom>
            <a:noFill/>
            <a:ln w="28575" cap="flat">
              <a:solidFill>
                <a:srgbClr val="000000"/>
              </a:solidFill>
              <a:prstDash val="sysDot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914400">
                <a:lnSpc>
                  <a:spcPct val="100000"/>
                </a:lnSpc>
                <a:defRPr sz="24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181" name="Line 21"/>
            <p:cNvSpPr/>
            <p:nvPr/>
          </p:nvSpPr>
          <p:spPr>
            <a:xfrm flipV="1">
              <a:off x="6651885" y="3171080"/>
              <a:ext cx="916865" cy="2504458"/>
            </a:xfrm>
            <a:prstGeom prst="line">
              <a:avLst/>
            </a:prstGeom>
            <a:noFill/>
            <a:ln w="28575" cap="flat">
              <a:solidFill>
                <a:srgbClr val="000000"/>
              </a:solidFill>
              <a:prstDash val="sysDot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914400">
                <a:lnSpc>
                  <a:spcPct val="100000"/>
                </a:lnSpc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82" name="Oval 25"/>
            <p:cNvSpPr/>
            <p:nvPr/>
          </p:nvSpPr>
          <p:spPr>
            <a:xfrm>
              <a:off x="5815015" y="4746364"/>
              <a:ext cx="92304" cy="92304"/>
            </a:xfrm>
            <a:prstGeom prst="ellipse">
              <a:avLst/>
            </a:prstGeom>
            <a:solidFill>
              <a:srgbClr val="FF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914400">
                <a:lnSpc>
                  <a:spcPct val="100000"/>
                </a:lnSpc>
                <a:defRPr sz="24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183" name="Text Box 26"/>
            <p:cNvSpPr txBox="1"/>
            <p:nvPr/>
          </p:nvSpPr>
          <p:spPr>
            <a:xfrm>
              <a:off x="5408476" y="4801746"/>
              <a:ext cx="755646" cy="29328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l" defTabSz="914400">
                <a:lnSpc>
                  <a:spcPct val="100000"/>
                </a:lnSpc>
                <a:spcBef>
                  <a:spcPts val="600"/>
                </a:spcBef>
                <a:defRPr sz="1000" b="1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Nanjing</a:t>
              </a:r>
            </a:p>
          </p:txBody>
        </p:sp>
        <p:sp>
          <p:nvSpPr>
            <p:cNvPr id="184" name="Oval 27"/>
            <p:cNvSpPr/>
            <p:nvPr/>
          </p:nvSpPr>
          <p:spPr>
            <a:xfrm>
              <a:off x="6093972" y="5209925"/>
              <a:ext cx="92303" cy="94355"/>
            </a:xfrm>
            <a:prstGeom prst="ellipse">
              <a:avLst/>
            </a:prstGeom>
            <a:solidFill>
              <a:srgbClr val="FF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914400">
                <a:lnSpc>
                  <a:spcPct val="100000"/>
                </a:lnSpc>
                <a:defRPr sz="24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185" name="Text Box 28"/>
            <p:cNvSpPr txBox="1"/>
            <p:nvPr/>
          </p:nvSpPr>
          <p:spPr>
            <a:xfrm>
              <a:off x="5408476" y="5082753"/>
              <a:ext cx="776157" cy="29328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l" defTabSz="914400">
                <a:lnSpc>
                  <a:spcPct val="100000"/>
                </a:lnSpc>
                <a:spcBef>
                  <a:spcPts val="600"/>
                </a:spcBef>
                <a:defRPr sz="1000" b="1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Ningbo</a:t>
              </a:r>
            </a:p>
          </p:txBody>
        </p:sp>
        <p:sp>
          <p:nvSpPr>
            <p:cNvPr id="186" name="Oval 29"/>
            <p:cNvSpPr/>
            <p:nvPr/>
          </p:nvSpPr>
          <p:spPr>
            <a:xfrm>
              <a:off x="6093972" y="5488881"/>
              <a:ext cx="90251" cy="92304"/>
            </a:xfrm>
            <a:prstGeom prst="ellipse">
              <a:avLst/>
            </a:prstGeom>
            <a:solidFill>
              <a:srgbClr val="FF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914400">
                <a:lnSpc>
                  <a:spcPct val="100000"/>
                </a:lnSpc>
                <a:defRPr sz="24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187" name="Text Box 30"/>
            <p:cNvSpPr txBox="1"/>
            <p:nvPr/>
          </p:nvSpPr>
          <p:spPr>
            <a:xfrm>
              <a:off x="5408476" y="5546314"/>
              <a:ext cx="1044859" cy="29328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l" defTabSz="914400">
                <a:lnSpc>
                  <a:spcPct val="100000"/>
                </a:lnSpc>
                <a:spcBef>
                  <a:spcPts val="600"/>
                </a:spcBef>
                <a:defRPr sz="1000" b="1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Hangzhou</a:t>
              </a:r>
            </a:p>
          </p:txBody>
        </p:sp>
        <p:sp>
          <p:nvSpPr>
            <p:cNvPr id="188" name="Oval 31"/>
            <p:cNvSpPr/>
            <p:nvPr/>
          </p:nvSpPr>
          <p:spPr>
            <a:xfrm>
              <a:off x="5628360" y="6141148"/>
              <a:ext cx="92303" cy="92303"/>
            </a:xfrm>
            <a:prstGeom prst="ellipse">
              <a:avLst/>
            </a:prstGeom>
            <a:solidFill>
              <a:srgbClr val="FF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914400">
                <a:lnSpc>
                  <a:spcPct val="100000"/>
                </a:lnSpc>
                <a:defRPr sz="24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189" name="Text Box 32"/>
            <p:cNvSpPr txBox="1"/>
            <p:nvPr/>
          </p:nvSpPr>
          <p:spPr>
            <a:xfrm>
              <a:off x="4756210" y="5966800"/>
              <a:ext cx="999733" cy="29328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l" defTabSz="914400">
                <a:lnSpc>
                  <a:spcPct val="100000"/>
                </a:lnSpc>
                <a:spcBef>
                  <a:spcPts val="600"/>
                </a:spcBef>
                <a:defRPr sz="1000" b="1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Shenzhen</a:t>
              </a:r>
            </a:p>
          </p:txBody>
        </p:sp>
        <p:sp>
          <p:nvSpPr>
            <p:cNvPr id="190" name="Oval 108"/>
            <p:cNvSpPr/>
            <p:nvPr/>
          </p:nvSpPr>
          <p:spPr>
            <a:xfrm>
              <a:off x="5628360" y="3257228"/>
              <a:ext cx="92303" cy="94355"/>
            </a:xfrm>
            <a:prstGeom prst="ellipse">
              <a:avLst/>
            </a:prstGeom>
            <a:solidFill>
              <a:srgbClr val="FF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914400">
                <a:lnSpc>
                  <a:spcPct val="100000"/>
                </a:lnSpc>
                <a:defRPr sz="24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191" name="Text Box 109"/>
            <p:cNvSpPr txBox="1"/>
            <p:nvPr/>
          </p:nvSpPr>
          <p:spPr>
            <a:xfrm>
              <a:off x="5258743" y="3312610"/>
              <a:ext cx="776157" cy="29328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l" defTabSz="914400">
                <a:lnSpc>
                  <a:spcPct val="100000"/>
                </a:lnSpc>
                <a:spcBef>
                  <a:spcPts val="600"/>
                </a:spcBef>
                <a:defRPr sz="1000" b="1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Tianjin</a:t>
              </a:r>
            </a:p>
          </p:txBody>
        </p:sp>
        <p:sp>
          <p:nvSpPr>
            <p:cNvPr id="192" name="Oval 110"/>
            <p:cNvSpPr/>
            <p:nvPr/>
          </p:nvSpPr>
          <p:spPr>
            <a:xfrm>
              <a:off x="3952569" y="5025321"/>
              <a:ext cx="92304" cy="94355"/>
            </a:xfrm>
            <a:prstGeom prst="ellipse">
              <a:avLst/>
            </a:prstGeom>
            <a:solidFill>
              <a:srgbClr val="FF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914400">
                <a:lnSpc>
                  <a:spcPct val="100000"/>
                </a:lnSpc>
                <a:defRPr sz="24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193" name="Text Box 111"/>
            <p:cNvSpPr txBox="1"/>
            <p:nvPr/>
          </p:nvSpPr>
          <p:spPr>
            <a:xfrm>
              <a:off x="3546031" y="5117623"/>
              <a:ext cx="999733" cy="29328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l" defTabSz="914400">
                <a:lnSpc>
                  <a:spcPct val="100000"/>
                </a:lnSpc>
                <a:spcBef>
                  <a:spcPts val="600"/>
                </a:spcBef>
                <a:defRPr sz="1000" b="1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Chengdu</a:t>
              </a:r>
            </a:p>
          </p:txBody>
        </p:sp>
        <p:sp>
          <p:nvSpPr>
            <p:cNvPr id="194" name="Line 112"/>
            <p:cNvSpPr/>
            <p:nvPr/>
          </p:nvSpPr>
          <p:spPr>
            <a:xfrm flipH="1" flipV="1">
              <a:off x="4522789" y="3724891"/>
              <a:ext cx="1755787" cy="832768"/>
            </a:xfrm>
            <a:prstGeom prst="line">
              <a:avLst/>
            </a:prstGeom>
            <a:noFill/>
            <a:ln w="28575" cap="flat">
              <a:solidFill>
                <a:srgbClr val="000000"/>
              </a:solidFill>
              <a:prstDash val="sysDot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914400">
                <a:lnSpc>
                  <a:spcPct val="100000"/>
                </a:lnSpc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95" name="Oval 119"/>
            <p:cNvSpPr/>
            <p:nvPr/>
          </p:nvSpPr>
          <p:spPr>
            <a:xfrm>
              <a:off x="6093972" y="4559710"/>
              <a:ext cx="90251" cy="90252"/>
            </a:xfrm>
            <a:prstGeom prst="ellipse">
              <a:avLst/>
            </a:prstGeom>
            <a:solidFill>
              <a:srgbClr val="FF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914400">
                <a:lnSpc>
                  <a:spcPct val="100000"/>
                </a:lnSpc>
                <a:defRPr sz="24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196" name="Text Box 120"/>
            <p:cNvSpPr txBox="1"/>
            <p:nvPr/>
          </p:nvSpPr>
          <p:spPr>
            <a:xfrm>
              <a:off x="5408476" y="4465357"/>
              <a:ext cx="755646" cy="29328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l" defTabSz="914400">
                <a:lnSpc>
                  <a:spcPct val="100000"/>
                </a:lnSpc>
                <a:spcBef>
                  <a:spcPts val="600"/>
                </a:spcBef>
                <a:defRPr sz="1000" b="1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Suzhou</a:t>
              </a:r>
            </a:p>
          </p:txBody>
        </p:sp>
        <p:sp>
          <p:nvSpPr>
            <p:cNvPr id="197" name="Oval 121"/>
            <p:cNvSpPr/>
            <p:nvPr/>
          </p:nvSpPr>
          <p:spPr>
            <a:xfrm>
              <a:off x="5536058" y="3070574"/>
              <a:ext cx="92304" cy="94355"/>
            </a:xfrm>
            <a:prstGeom prst="ellipse">
              <a:avLst/>
            </a:prstGeom>
            <a:solidFill>
              <a:srgbClr val="FF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914400">
                <a:lnSpc>
                  <a:spcPct val="100000"/>
                </a:lnSpc>
                <a:defRPr sz="24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198" name="Text Box 122"/>
            <p:cNvSpPr txBox="1"/>
            <p:nvPr/>
          </p:nvSpPr>
          <p:spPr>
            <a:xfrm>
              <a:off x="5129520" y="2699315"/>
              <a:ext cx="776157" cy="29328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l" defTabSz="914400">
                <a:lnSpc>
                  <a:spcPct val="100000"/>
                </a:lnSpc>
                <a:spcBef>
                  <a:spcPts val="600"/>
                </a:spcBef>
                <a:defRPr sz="1000" b="1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Beijing</a:t>
              </a:r>
            </a:p>
          </p:txBody>
        </p:sp>
        <p:sp>
          <p:nvSpPr>
            <p:cNvPr id="199" name="Text Box 149"/>
            <p:cNvSpPr txBox="1"/>
            <p:nvPr/>
          </p:nvSpPr>
          <p:spPr>
            <a:xfrm>
              <a:off x="9681025" y="6606759"/>
              <a:ext cx="2074534" cy="56696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l" defTabSz="914400">
                <a:lnSpc>
                  <a:spcPct val="100000"/>
                </a:lnSpc>
                <a:spcBef>
                  <a:spcPts val="700"/>
                </a:spcBef>
                <a:defRPr sz="1200" b="1">
                  <a:solidFill>
                    <a:srgbClr val="77131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Shanghai Commercial Bank</a:t>
              </a:r>
            </a:p>
          </p:txBody>
        </p:sp>
        <p:pic>
          <p:nvPicPr>
            <p:cNvPr id="200" name="Picture 150" descr="Picture 15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093717" y="4186401"/>
              <a:ext cx="1292227" cy="23280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1" name="Picture 8" descr="Picture 8"/>
            <p:cNvPicPr>
              <a:picLocks noChangeAspect="1"/>
            </p:cNvPicPr>
            <p:nvPr/>
          </p:nvPicPr>
          <p:blipFill>
            <a:blip r:embed="rId6"/>
            <a:srcRect l="5744" r="74873" b="3773"/>
            <a:stretch>
              <a:fillRect/>
            </a:stretch>
          </p:blipFill>
          <p:spPr>
            <a:xfrm>
              <a:off x="8791235" y="6512407"/>
              <a:ext cx="646114" cy="59483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2" name="Picture 24" descr="Picture 24"/>
            <p:cNvPicPr>
              <a:picLocks noChangeAspect="1"/>
            </p:cNvPicPr>
            <p:nvPr/>
          </p:nvPicPr>
          <p:blipFill>
            <a:blip r:embed="rId7"/>
            <a:srcRect r="68518"/>
            <a:stretch>
              <a:fillRect/>
            </a:stretch>
          </p:blipFill>
          <p:spPr>
            <a:xfrm>
              <a:off x="923018" y="1601949"/>
              <a:ext cx="553812" cy="49982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3" name="Picture 80" descr="Picture 80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791235" y="2420358"/>
              <a:ext cx="553812" cy="5517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208" name="Group 5"/>
            <p:cNvGrpSpPr/>
            <p:nvPr/>
          </p:nvGrpSpPr>
          <p:grpSpPr>
            <a:xfrm>
              <a:off x="369207" y="32818"/>
              <a:ext cx="1015321" cy="1015322"/>
              <a:chOff x="0" y="0"/>
              <a:chExt cx="1015320" cy="1015320"/>
            </a:xfrm>
          </p:grpSpPr>
          <p:pic>
            <p:nvPicPr>
              <p:cNvPr id="204" name="Picture 6" descr="Picture 6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2560" y="-1"/>
                <a:ext cx="504819" cy="51180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205" name="Picture 7" descr="Picture 7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10502" y="185876"/>
                <a:ext cx="504819" cy="511799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206" name="Picture 8" descr="Picture 8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6047" y="503522"/>
                <a:ext cx="504819" cy="511799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207" name="Picture 9" descr="Picture 9"/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0" y="62383"/>
                <a:ext cx="705495" cy="910288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253" name="Group 23"/>
            <p:cNvGrpSpPr/>
            <p:nvPr/>
          </p:nvGrpSpPr>
          <p:grpSpPr>
            <a:xfrm>
              <a:off x="1535902" y="309724"/>
              <a:ext cx="10219659" cy="6202682"/>
              <a:chOff x="0" y="0"/>
              <a:chExt cx="10219657" cy="6202681"/>
            </a:xfrm>
          </p:grpSpPr>
          <p:grpSp>
            <p:nvGrpSpPr>
              <p:cNvPr id="211" name="Group 24"/>
              <p:cNvGrpSpPr/>
              <p:nvPr/>
            </p:nvGrpSpPr>
            <p:grpSpPr>
              <a:xfrm>
                <a:off x="4742689" y="4323578"/>
                <a:ext cx="278958" cy="278994"/>
                <a:chOff x="0" y="0"/>
                <a:chExt cx="278956" cy="278992"/>
              </a:xfrm>
            </p:grpSpPr>
            <p:sp>
              <p:nvSpPr>
                <p:cNvPr id="209" name="Oval 6"/>
                <p:cNvSpPr/>
                <p:nvPr/>
              </p:nvSpPr>
              <p:spPr>
                <a:xfrm>
                  <a:off x="45125" y="45131"/>
                  <a:ext cx="184603" cy="184629"/>
                </a:xfrm>
                <a:prstGeom prst="ellipse">
                  <a:avLst/>
                </a:prstGeom>
                <a:solidFill>
                  <a:srgbClr val="FF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l" defTabSz="914400">
                    <a:lnSpc>
                      <a:spcPct val="100000"/>
                    </a:lnSpc>
                    <a:defRPr sz="2400">
                      <a:latin typeface="Times New Roman"/>
                      <a:ea typeface="Times New Roman"/>
                      <a:cs typeface="Times New Roman"/>
                      <a:sym typeface="Times New Roman"/>
                    </a:defRPr>
                  </a:pPr>
                  <a:endParaRPr/>
                </a:p>
              </p:txBody>
            </p:sp>
            <p:sp>
              <p:nvSpPr>
                <p:cNvPr id="210" name="Oval 7"/>
                <p:cNvSpPr/>
                <p:nvPr/>
              </p:nvSpPr>
              <p:spPr>
                <a:xfrm>
                  <a:off x="0" y="-1"/>
                  <a:ext cx="278957" cy="278994"/>
                </a:xfrm>
                <a:prstGeom prst="ellips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l" defTabSz="914400">
                    <a:lnSpc>
                      <a:spcPct val="100000"/>
                    </a:lnSpc>
                    <a:defRPr sz="2400">
                      <a:latin typeface="Times New Roman"/>
                      <a:ea typeface="Times New Roman"/>
                      <a:cs typeface="Times New Roman"/>
                      <a:sym typeface="Times New Roman"/>
                    </a:defRPr>
                  </a:pPr>
                  <a:endParaRPr/>
                </a:p>
              </p:txBody>
            </p:sp>
          </p:grpSp>
          <p:grpSp>
            <p:nvGrpSpPr>
              <p:cNvPr id="216" name="Group 25"/>
              <p:cNvGrpSpPr/>
              <p:nvPr/>
            </p:nvGrpSpPr>
            <p:grpSpPr>
              <a:xfrm>
                <a:off x="4837042" y="5552380"/>
                <a:ext cx="964449" cy="385595"/>
                <a:chOff x="0" y="0"/>
                <a:chExt cx="964447" cy="385594"/>
              </a:xfrm>
            </p:grpSpPr>
            <p:grpSp>
              <p:nvGrpSpPr>
                <p:cNvPr id="214" name="Group 64"/>
                <p:cNvGrpSpPr/>
                <p:nvPr/>
              </p:nvGrpSpPr>
              <p:grpSpPr>
                <a:xfrm>
                  <a:off x="0" y="0"/>
                  <a:ext cx="278957" cy="278993"/>
                  <a:chOff x="0" y="0"/>
                  <a:chExt cx="278956" cy="278992"/>
                </a:xfrm>
              </p:grpSpPr>
              <p:sp>
                <p:nvSpPr>
                  <p:cNvPr id="212" name="Oval 11"/>
                  <p:cNvSpPr/>
                  <p:nvPr/>
                </p:nvSpPr>
                <p:spPr>
                  <a:xfrm>
                    <a:off x="45125" y="45131"/>
                    <a:ext cx="184603" cy="184629"/>
                  </a:xfrm>
                  <a:prstGeom prst="ellipse">
                    <a:avLst/>
                  </a:prstGeom>
                  <a:solidFill>
                    <a:srgbClr val="FF0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 algn="l" defTabSz="914400">
                      <a:lnSpc>
                        <a:spcPct val="100000"/>
                      </a:lnSpc>
                      <a:defRPr sz="2400">
                        <a:latin typeface="Times New Roman"/>
                        <a:ea typeface="Times New Roman"/>
                        <a:cs typeface="Times New Roman"/>
                        <a:sym typeface="Times New Roman"/>
                      </a:defRPr>
                    </a:pPr>
                    <a:endParaRPr/>
                  </a:p>
                </p:txBody>
              </p:sp>
              <p:sp>
                <p:nvSpPr>
                  <p:cNvPr id="213" name="Oval 12"/>
                  <p:cNvSpPr/>
                  <p:nvPr/>
                </p:nvSpPr>
                <p:spPr>
                  <a:xfrm>
                    <a:off x="0" y="-1"/>
                    <a:ext cx="278957" cy="278994"/>
                  </a:xfrm>
                  <a:prstGeom prst="ellipse">
                    <a:avLst/>
                  </a:prstGeom>
                  <a:noFill/>
                  <a:ln w="19050" cap="flat">
                    <a:solidFill>
                      <a:srgbClr val="FF0000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 algn="l" defTabSz="914400">
                      <a:lnSpc>
                        <a:spcPct val="100000"/>
                      </a:lnSpc>
                      <a:defRPr sz="2400">
                        <a:latin typeface="Times New Roman"/>
                        <a:ea typeface="Times New Roman"/>
                        <a:cs typeface="Times New Roman"/>
                        <a:sym typeface="Times New Roman"/>
                      </a:defRPr>
                    </a:pPr>
                    <a:endParaRPr/>
                  </a:p>
                </p:txBody>
              </p:sp>
            </p:grpSp>
            <p:sp>
              <p:nvSpPr>
                <p:cNvPr id="215" name="Text Box 13"/>
                <p:cNvSpPr txBox="1"/>
                <p:nvPr/>
              </p:nvSpPr>
              <p:spPr>
                <a:xfrm>
                  <a:off x="243676" y="92314"/>
                  <a:ext cx="720772" cy="29328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45719" tIns="45719" rIns="45719" bIns="45719" numCol="1" anchor="t">
                  <a:noAutofit/>
                </a:bodyPr>
                <a:lstStyle>
                  <a:lvl1pPr algn="l" defTabSz="914400">
                    <a:lnSpc>
                      <a:spcPct val="100000"/>
                    </a:lnSpc>
                    <a:spcBef>
                      <a:spcPts val="600"/>
                    </a:spcBef>
                    <a:defRPr sz="1000" b="1">
                      <a:latin typeface="Arial"/>
                      <a:ea typeface="Arial"/>
                      <a:cs typeface="Arial"/>
                      <a:sym typeface="Arial"/>
                    </a:defRPr>
                  </a:lvl1pPr>
                </a:lstStyle>
                <a:p>
                  <a:r>
                    <a:t>Taiwan</a:t>
                  </a:r>
                </a:p>
              </p:txBody>
            </p:sp>
          </p:grpSp>
          <p:grpSp>
            <p:nvGrpSpPr>
              <p:cNvPr id="221" name="Group 26"/>
              <p:cNvGrpSpPr/>
              <p:nvPr/>
            </p:nvGrpSpPr>
            <p:grpSpPr>
              <a:xfrm>
                <a:off x="4092476" y="5923688"/>
                <a:ext cx="289214" cy="278994"/>
                <a:chOff x="0" y="0"/>
                <a:chExt cx="289212" cy="278992"/>
              </a:xfrm>
            </p:grpSpPr>
            <p:pic>
              <p:nvPicPr>
                <p:cNvPr id="217" name="Picture 15" descr="Picture 15"/>
                <p:cNvPicPr>
                  <a:picLocks noChangeAspect="1"/>
                </p:cNvPicPr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0" y="0"/>
                  <a:ext cx="278956" cy="215401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grpSp>
              <p:nvGrpSpPr>
                <p:cNvPr id="220" name="Group 61"/>
                <p:cNvGrpSpPr/>
                <p:nvPr/>
              </p:nvGrpSpPr>
              <p:grpSpPr>
                <a:xfrm>
                  <a:off x="10256" y="-1"/>
                  <a:ext cx="278957" cy="278994"/>
                  <a:chOff x="0" y="0"/>
                  <a:chExt cx="278956" cy="278992"/>
                </a:xfrm>
              </p:grpSpPr>
              <p:sp>
                <p:nvSpPr>
                  <p:cNvPr id="218" name="Oval 17"/>
                  <p:cNvSpPr/>
                  <p:nvPr/>
                </p:nvSpPr>
                <p:spPr>
                  <a:xfrm>
                    <a:off x="45125" y="45131"/>
                    <a:ext cx="184603" cy="184629"/>
                  </a:xfrm>
                  <a:prstGeom prst="ellipse">
                    <a:avLst/>
                  </a:prstGeom>
                  <a:solidFill>
                    <a:srgbClr val="FF0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 algn="l" defTabSz="914400">
                      <a:lnSpc>
                        <a:spcPct val="100000"/>
                      </a:lnSpc>
                      <a:defRPr sz="2400">
                        <a:latin typeface="Times New Roman"/>
                        <a:ea typeface="Times New Roman"/>
                        <a:cs typeface="Times New Roman"/>
                        <a:sym typeface="Times New Roman"/>
                      </a:defRPr>
                    </a:pPr>
                    <a:endParaRPr/>
                  </a:p>
                </p:txBody>
              </p:sp>
              <p:sp>
                <p:nvSpPr>
                  <p:cNvPr id="219" name="Oval 18"/>
                  <p:cNvSpPr/>
                  <p:nvPr/>
                </p:nvSpPr>
                <p:spPr>
                  <a:xfrm>
                    <a:off x="0" y="-1"/>
                    <a:ext cx="278957" cy="278994"/>
                  </a:xfrm>
                  <a:prstGeom prst="ellipse">
                    <a:avLst/>
                  </a:prstGeom>
                  <a:noFill/>
                  <a:ln w="19050" cap="flat">
                    <a:solidFill>
                      <a:srgbClr val="FF0000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 algn="l" defTabSz="914400">
                      <a:lnSpc>
                        <a:spcPct val="100000"/>
                      </a:lnSpc>
                      <a:defRPr sz="2400">
                        <a:latin typeface="Times New Roman"/>
                        <a:ea typeface="Times New Roman"/>
                        <a:cs typeface="Times New Roman"/>
                        <a:sym typeface="Times New Roman"/>
                      </a:defRPr>
                    </a:pPr>
                    <a:endParaRPr/>
                  </a:p>
                </p:txBody>
              </p:sp>
            </p:grpSp>
          </p:grpSp>
          <p:grpSp>
            <p:nvGrpSpPr>
              <p:cNvPr id="224" name="Group 27"/>
              <p:cNvGrpSpPr/>
              <p:nvPr/>
            </p:nvGrpSpPr>
            <p:grpSpPr>
              <a:xfrm>
                <a:off x="-1" y="737667"/>
                <a:ext cx="3079182" cy="3070983"/>
                <a:chOff x="0" y="0"/>
                <a:chExt cx="3079180" cy="3070982"/>
              </a:xfrm>
            </p:grpSpPr>
            <p:pic>
              <p:nvPicPr>
                <p:cNvPr id="222" name="Picture 23" descr="Picture 23"/>
                <p:cNvPicPr>
                  <a:picLocks noChangeAspect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510063" y="0"/>
                  <a:ext cx="1569118" cy="3070983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sp>
              <p:nvSpPr>
                <p:cNvPr id="223" name="Text Box 24"/>
                <p:cNvSpPr txBox="1"/>
                <p:nvPr/>
              </p:nvSpPr>
              <p:spPr>
                <a:xfrm>
                  <a:off x="0" y="554557"/>
                  <a:ext cx="2115558" cy="320827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45719" tIns="45719" rIns="45719" bIns="45719" numCol="1" anchor="t">
                  <a:noAutofit/>
                </a:bodyPr>
                <a:lstStyle>
                  <a:lvl1pPr algn="l" defTabSz="914400">
                    <a:lnSpc>
                      <a:spcPct val="100000"/>
                    </a:lnSpc>
                    <a:spcBef>
                      <a:spcPts val="700"/>
                    </a:spcBef>
                    <a:defRPr sz="1200" b="1">
                      <a:solidFill>
                        <a:srgbClr val="771313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lvl1pPr>
                </a:lstStyle>
                <a:p>
                  <a:r>
                    <a:t>Bank of Shanghai</a:t>
                  </a:r>
                </a:p>
              </p:txBody>
            </p:sp>
          </p:grpSp>
          <p:grpSp>
            <p:nvGrpSpPr>
              <p:cNvPr id="229" name="Group 28"/>
              <p:cNvGrpSpPr/>
              <p:nvPr/>
            </p:nvGrpSpPr>
            <p:grpSpPr>
              <a:xfrm>
                <a:off x="5663662" y="3322479"/>
                <a:ext cx="2791611" cy="2797729"/>
                <a:chOff x="0" y="0"/>
                <a:chExt cx="2791609" cy="2797728"/>
              </a:xfrm>
            </p:grpSpPr>
            <p:pic>
              <p:nvPicPr>
                <p:cNvPr id="225" name="Picture 82" descr="Picture 82"/>
                <p:cNvPicPr>
                  <a:picLocks noChangeAspect="1"/>
                </p:cNvPicPr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0" y="0"/>
                  <a:ext cx="2791610" cy="2156046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sp>
              <p:nvSpPr>
                <p:cNvPr id="226" name="Text Box 83"/>
                <p:cNvSpPr txBox="1"/>
                <p:nvPr/>
              </p:nvSpPr>
              <p:spPr>
                <a:xfrm>
                  <a:off x="1185944" y="1686274"/>
                  <a:ext cx="1089980" cy="32445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algn="l" defTabSz="914400">
                    <a:lnSpc>
                      <a:spcPct val="100000"/>
                    </a:lnSpc>
                    <a:spcBef>
                      <a:spcPts val="600"/>
                    </a:spcBef>
                    <a:defRPr sz="1000" b="1" baseline="-25000">
                      <a:solidFill>
                        <a:srgbClr val="C7EDCC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r>
                    <a:t>New Territories</a:t>
                  </a:r>
                  <a:r>
                    <a:rPr b="0"/>
                    <a:t> </a:t>
                  </a:r>
                </a:p>
              </p:txBody>
            </p:sp>
            <p:sp>
              <p:nvSpPr>
                <p:cNvPr id="227" name="Text Box 84"/>
                <p:cNvSpPr txBox="1"/>
                <p:nvPr/>
              </p:nvSpPr>
              <p:spPr>
                <a:xfrm>
                  <a:off x="1579764" y="1955010"/>
                  <a:ext cx="603858" cy="32445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algn="l" defTabSz="914400">
                    <a:lnSpc>
                      <a:spcPct val="100000"/>
                    </a:lnSpc>
                    <a:defRPr sz="1000" b="1" baseline="-25000">
                      <a:solidFill>
                        <a:srgbClr val="C7EDCC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r>
                    <a:t>Kowloon</a:t>
                  </a:r>
                  <a:r>
                    <a:rPr b="0"/>
                    <a:t> </a:t>
                  </a:r>
                </a:p>
              </p:txBody>
            </p:sp>
            <p:sp>
              <p:nvSpPr>
                <p:cNvPr id="228" name="Text Box 85"/>
                <p:cNvSpPr txBox="1"/>
                <p:nvPr/>
              </p:nvSpPr>
              <p:spPr>
                <a:xfrm>
                  <a:off x="1557201" y="2338627"/>
                  <a:ext cx="640778" cy="459102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algn="l" defTabSz="914400">
                    <a:lnSpc>
                      <a:spcPct val="100000"/>
                    </a:lnSpc>
                    <a:spcBef>
                      <a:spcPts val="400"/>
                    </a:spcBef>
                    <a:defRPr sz="800" b="1" baseline="-25000">
                      <a:solidFill>
                        <a:srgbClr val="C7EDCC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r>
                    <a:t>Hong Kong</a:t>
                  </a:r>
                  <a:endParaRPr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  <a:p>
                  <a:pPr algn="l" defTabSz="914400">
                    <a:lnSpc>
                      <a:spcPct val="100000"/>
                    </a:lnSpc>
                    <a:defRPr sz="800" b="1" baseline="-25000">
                      <a:solidFill>
                        <a:srgbClr val="C7EDCC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r>
                    <a:t>Island</a:t>
                  </a:r>
                  <a:r>
                    <a:rPr b="0"/>
                    <a:t> </a:t>
                  </a:r>
                </a:p>
              </p:txBody>
            </p:sp>
          </p:grpSp>
          <p:grpSp>
            <p:nvGrpSpPr>
              <p:cNvPr id="251" name="Group 29"/>
              <p:cNvGrpSpPr/>
              <p:nvPr/>
            </p:nvGrpSpPr>
            <p:grpSpPr>
              <a:xfrm>
                <a:off x="5940556" y="-1"/>
                <a:ext cx="2121309" cy="3081226"/>
                <a:chOff x="0" y="0"/>
                <a:chExt cx="2121307" cy="3081224"/>
              </a:xfrm>
            </p:grpSpPr>
            <p:pic>
              <p:nvPicPr>
                <p:cNvPr id="230" name="Picture 87" descr="Picture 87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0" y="92301"/>
                  <a:ext cx="1667582" cy="2988924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sp>
              <p:nvSpPr>
                <p:cNvPr id="231" name="Text Box 88"/>
                <p:cNvSpPr txBox="1"/>
                <p:nvPr/>
              </p:nvSpPr>
              <p:spPr>
                <a:xfrm>
                  <a:off x="346236" y="2245485"/>
                  <a:ext cx="878710" cy="32445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45719" tIns="45719" rIns="45719" bIns="45719" numCol="1" anchor="t">
                  <a:noAutofit/>
                </a:bodyPr>
                <a:lstStyle>
                  <a:lvl1pPr algn="l" defTabSz="914400">
                    <a:lnSpc>
                      <a:spcPct val="100000"/>
                    </a:lnSpc>
                    <a:spcBef>
                      <a:spcPts val="600"/>
                    </a:spcBef>
                    <a:defRPr sz="1000" b="1" baseline="-25000">
                      <a:solidFill>
                        <a:srgbClr val="FFCC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</a:lstStyle>
                <a:p>
                  <a:r>
                    <a:t>Kaohsiung</a:t>
                  </a:r>
                </a:p>
              </p:txBody>
            </p:sp>
            <p:sp>
              <p:nvSpPr>
                <p:cNvPr id="232" name="Text Box 89"/>
                <p:cNvSpPr txBox="1"/>
                <p:nvPr/>
              </p:nvSpPr>
              <p:spPr>
                <a:xfrm>
                  <a:off x="506225" y="2469091"/>
                  <a:ext cx="743334" cy="32445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algn="l" defTabSz="914400">
                    <a:lnSpc>
                      <a:spcPct val="100000"/>
                    </a:lnSpc>
                    <a:spcBef>
                      <a:spcPts val="600"/>
                    </a:spcBef>
                    <a:defRPr sz="1000" b="1" baseline="-25000">
                      <a:solidFill>
                        <a:srgbClr val="FFCC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r>
                    <a:t>Pingtung</a:t>
                  </a:r>
                  <a:r>
                    <a:rPr b="0"/>
                    <a:t> </a:t>
                  </a:r>
                </a:p>
              </p:txBody>
            </p:sp>
            <p:sp>
              <p:nvSpPr>
                <p:cNvPr id="233" name="Oval 90"/>
                <p:cNvSpPr/>
                <p:nvPr/>
              </p:nvSpPr>
              <p:spPr>
                <a:xfrm>
                  <a:off x="1448111" y="280221"/>
                  <a:ext cx="92303" cy="94365"/>
                </a:xfrm>
                <a:prstGeom prst="ellipse">
                  <a:avLst/>
                </a:prstGeom>
                <a:solidFill>
                  <a:srgbClr val="FF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l" defTabSz="914400">
                    <a:lnSpc>
                      <a:spcPct val="100000"/>
                    </a:lnSpc>
                    <a:defRPr sz="2400">
                      <a:latin typeface="Times New Roman"/>
                      <a:ea typeface="Times New Roman"/>
                      <a:cs typeface="Times New Roman"/>
                      <a:sym typeface="Times New Roman"/>
                    </a:defRPr>
                  </a:pPr>
                  <a:endParaRPr/>
                </a:p>
              </p:txBody>
            </p:sp>
            <p:sp>
              <p:nvSpPr>
                <p:cNvPr id="234" name="Oval 91"/>
                <p:cNvSpPr/>
                <p:nvPr/>
              </p:nvSpPr>
              <p:spPr>
                <a:xfrm>
                  <a:off x="1236843" y="302787"/>
                  <a:ext cx="92304" cy="94366"/>
                </a:xfrm>
                <a:prstGeom prst="ellipse">
                  <a:avLst/>
                </a:prstGeom>
                <a:solidFill>
                  <a:srgbClr val="FF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l" defTabSz="914400">
                    <a:lnSpc>
                      <a:spcPct val="100000"/>
                    </a:lnSpc>
                    <a:defRPr sz="2400">
                      <a:latin typeface="Times New Roman"/>
                      <a:ea typeface="Times New Roman"/>
                      <a:cs typeface="Times New Roman"/>
                      <a:sym typeface="Times New Roman"/>
                    </a:defRPr>
                  </a:pPr>
                  <a:endParaRPr/>
                </a:p>
              </p:txBody>
            </p:sp>
            <p:sp>
              <p:nvSpPr>
                <p:cNvPr id="235" name="Oval 92"/>
                <p:cNvSpPr/>
                <p:nvPr/>
              </p:nvSpPr>
              <p:spPr>
                <a:xfrm>
                  <a:off x="910711" y="421770"/>
                  <a:ext cx="92303" cy="94365"/>
                </a:xfrm>
                <a:prstGeom prst="ellipse">
                  <a:avLst/>
                </a:prstGeom>
                <a:solidFill>
                  <a:srgbClr val="FF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l" defTabSz="914400">
                    <a:lnSpc>
                      <a:spcPct val="100000"/>
                    </a:lnSpc>
                    <a:defRPr sz="2400">
                      <a:latin typeface="Times New Roman"/>
                      <a:ea typeface="Times New Roman"/>
                      <a:cs typeface="Times New Roman"/>
                      <a:sym typeface="Times New Roman"/>
                    </a:defRPr>
                  </a:pPr>
                  <a:endParaRPr/>
                </a:p>
              </p:txBody>
            </p:sp>
            <p:sp>
              <p:nvSpPr>
                <p:cNvPr id="236" name="Oval 93"/>
                <p:cNvSpPr/>
                <p:nvPr/>
              </p:nvSpPr>
              <p:spPr>
                <a:xfrm>
                  <a:off x="713801" y="692558"/>
                  <a:ext cx="92303" cy="94365"/>
                </a:xfrm>
                <a:prstGeom prst="ellipse">
                  <a:avLst/>
                </a:prstGeom>
                <a:solidFill>
                  <a:srgbClr val="FF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l" defTabSz="914400">
                    <a:lnSpc>
                      <a:spcPct val="100000"/>
                    </a:lnSpc>
                    <a:defRPr sz="2400">
                      <a:latin typeface="Times New Roman"/>
                      <a:ea typeface="Times New Roman"/>
                      <a:cs typeface="Times New Roman"/>
                      <a:sym typeface="Times New Roman"/>
                    </a:defRPr>
                  </a:pPr>
                  <a:endParaRPr/>
                </a:p>
              </p:txBody>
            </p:sp>
            <p:sp>
              <p:nvSpPr>
                <p:cNvPr id="237" name="Oval 94"/>
                <p:cNvSpPr/>
                <p:nvPr/>
              </p:nvSpPr>
              <p:spPr>
                <a:xfrm>
                  <a:off x="1357860" y="690506"/>
                  <a:ext cx="92304" cy="94365"/>
                </a:xfrm>
                <a:prstGeom prst="ellipse">
                  <a:avLst/>
                </a:prstGeom>
                <a:solidFill>
                  <a:srgbClr val="FF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l" defTabSz="914400">
                    <a:lnSpc>
                      <a:spcPct val="100000"/>
                    </a:lnSpc>
                    <a:defRPr sz="2400">
                      <a:latin typeface="Times New Roman"/>
                      <a:ea typeface="Times New Roman"/>
                      <a:cs typeface="Times New Roman"/>
                      <a:sym typeface="Times New Roman"/>
                    </a:defRPr>
                  </a:pPr>
                  <a:endParaRPr/>
                </a:p>
              </p:txBody>
            </p:sp>
            <p:sp>
              <p:nvSpPr>
                <p:cNvPr id="238" name="Oval 95"/>
                <p:cNvSpPr/>
                <p:nvPr/>
              </p:nvSpPr>
              <p:spPr>
                <a:xfrm>
                  <a:off x="260498" y="1445430"/>
                  <a:ext cx="92304" cy="94365"/>
                </a:xfrm>
                <a:prstGeom prst="ellipse">
                  <a:avLst/>
                </a:prstGeom>
                <a:solidFill>
                  <a:srgbClr val="FF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l" defTabSz="914400">
                    <a:lnSpc>
                      <a:spcPct val="100000"/>
                    </a:lnSpc>
                    <a:defRPr sz="2400">
                      <a:latin typeface="Times New Roman"/>
                      <a:ea typeface="Times New Roman"/>
                      <a:cs typeface="Times New Roman"/>
                      <a:sym typeface="Times New Roman"/>
                    </a:defRPr>
                  </a:pPr>
                  <a:endParaRPr/>
                </a:p>
              </p:txBody>
            </p:sp>
            <p:sp>
              <p:nvSpPr>
                <p:cNvPr id="239" name="Oval 96"/>
                <p:cNvSpPr/>
                <p:nvPr/>
              </p:nvSpPr>
              <p:spPr>
                <a:xfrm>
                  <a:off x="383567" y="1182847"/>
                  <a:ext cx="92303" cy="94366"/>
                </a:xfrm>
                <a:prstGeom prst="ellipse">
                  <a:avLst/>
                </a:prstGeom>
                <a:solidFill>
                  <a:srgbClr val="FF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l" defTabSz="914400">
                    <a:lnSpc>
                      <a:spcPct val="100000"/>
                    </a:lnSpc>
                    <a:defRPr sz="2400">
                      <a:latin typeface="Times New Roman"/>
                      <a:ea typeface="Times New Roman"/>
                      <a:cs typeface="Times New Roman"/>
                      <a:sym typeface="Times New Roman"/>
                    </a:defRPr>
                  </a:pPr>
                  <a:endParaRPr/>
                </a:p>
              </p:txBody>
            </p:sp>
            <p:sp>
              <p:nvSpPr>
                <p:cNvPr id="240" name="Oval 97"/>
                <p:cNvSpPr/>
                <p:nvPr/>
              </p:nvSpPr>
              <p:spPr>
                <a:xfrm>
                  <a:off x="203066" y="2216765"/>
                  <a:ext cx="92304" cy="94365"/>
                </a:xfrm>
                <a:prstGeom prst="ellipse">
                  <a:avLst/>
                </a:prstGeom>
                <a:solidFill>
                  <a:srgbClr val="FF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l" defTabSz="914400">
                    <a:lnSpc>
                      <a:spcPct val="100000"/>
                    </a:lnSpc>
                    <a:defRPr sz="2400">
                      <a:latin typeface="Times New Roman"/>
                      <a:ea typeface="Times New Roman"/>
                      <a:cs typeface="Times New Roman"/>
                      <a:sym typeface="Times New Roman"/>
                    </a:defRPr>
                  </a:pPr>
                  <a:endParaRPr/>
                </a:p>
              </p:txBody>
            </p:sp>
            <p:sp>
              <p:nvSpPr>
                <p:cNvPr id="241" name="Oval 98"/>
                <p:cNvSpPr/>
                <p:nvPr/>
              </p:nvSpPr>
              <p:spPr>
                <a:xfrm>
                  <a:off x="276907" y="2438319"/>
                  <a:ext cx="92304" cy="94365"/>
                </a:xfrm>
                <a:prstGeom prst="ellipse">
                  <a:avLst/>
                </a:prstGeom>
                <a:solidFill>
                  <a:srgbClr val="FF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l" defTabSz="914400">
                    <a:lnSpc>
                      <a:spcPct val="100000"/>
                    </a:lnSpc>
                    <a:defRPr sz="2400">
                      <a:latin typeface="Times New Roman"/>
                      <a:ea typeface="Times New Roman"/>
                      <a:cs typeface="Times New Roman"/>
                      <a:sym typeface="Times New Roman"/>
                    </a:defRPr>
                  </a:pPr>
                  <a:endParaRPr/>
                </a:p>
              </p:txBody>
            </p:sp>
            <p:sp>
              <p:nvSpPr>
                <p:cNvPr id="242" name="Oval 99"/>
                <p:cNvSpPr/>
                <p:nvPr/>
              </p:nvSpPr>
              <p:spPr>
                <a:xfrm>
                  <a:off x="473817" y="2594227"/>
                  <a:ext cx="92304" cy="94365"/>
                </a:xfrm>
                <a:prstGeom prst="ellipse">
                  <a:avLst/>
                </a:prstGeom>
                <a:solidFill>
                  <a:srgbClr val="FF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l" defTabSz="914400">
                    <a:lnSpc>
                      <a:spcPct val="100000"/>
                    </a:lnSpc>
                    <a:defRPr sz="2400">
                      <a:latin typeface="Times New Roman"/>
                      <a:ea typeface="Times New Roman"/>
                      <a:cs typeface="Times New Roman"/>
                      <a:sym typeface="Times New Roman"/>
                    </a:defRPr>
                  </a:pPr>
                  <a:endParaRPr/>
                </a:p>
              </p:txBody>
            </p:sp>
            <p:sp>
              <p:nvSpPr>
                <p:cNvPr id="243" name="Text Box 100"/>
                <p:cNvSpPr txBox="1"/>
                <p:nvPr/>
              </p:nvSpPr>
              <p:spPr>
                <a:xfrm>
                  <a:off x="294958" y="2095731"/>
                  <a:ext cx="743334" cy="32445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45719" tIns="45719" rIns="45719" bIns="45719" numCol="1" anchor="t">
                  <a:noAutofit/>
                </a:bodyPr>
                <a:lstStyle>
                  <a:lvl1pPr algn="l" defTabSz="914400">
                    <a:lnSpc>
                      <a:spcPct val="100000"/>
                    </a:lnSpc>
                    <a:spcBef>
                      <a:spcPts val="600"/>
                    </a:spcBef>
                    <a:defRPr sz="1000" b="1" baseline="-25000">
                      <a:solidFill>
                        <a:srgbClr val="FFCC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</a:lstStyle>
                <a:p>
                  <a:r>
                    <a:t>Tainan</a:t>
                  </a:r>
                </a:p>
              </p:txBody>
            </p:sp>
            <p:sp>
              <p:nvSpPr>
                <p:cNvPr id="244" name="Text Box 101"/>
                <p:cNvSpPr txBox="1"/>
                <p:nvPr/>
              </p:nvSpPr>
              <p:spPr>
                <a:xfrm>
                  <a:off x="338031" y="1318241"/>
                  <a:ext cx="743335" cy="32445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45719" tIns="45719" rIns="45719" bIns="45719" numCol="1" anchor="t">
                  <a:noAutofit/>
                </a:bodyPr>
                <a:lstStyle>
                  <a:lvl1pPr algn="l" defTabSz="914400">
                    <a:lnSpc>
                      <a:spcPct val="100000"/>
                    </a:lnSpc>
                    <a:spcBef>
                      <a:spcPts val="600"/>
                    </a:spcBef>
                    <a:defRPr sz="1000" b="1" baseline="-25000">
                      <a:solidFill>
                        <a:srgbClr val="FFCC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</a:lstStyle>
                <a:p>
                  <a:r>
                    <a:t>Yuanlin</a:t>
                  </a:r>
                </a:p>
              </p:txBody>
            </p:sp>
            <p:sp>
              <p:nvSpPr>
                <p:cNvPr id="245" name="Text Box 102"/>
                <p:cNvSpPr txBox="1"/>
                <p:nvPr/>
              </p:nvSpPr>
              <p:spPr>
                <a:xfrm>
                  <a:off x="454947" y="1041300"/>
                  <a:ext cx="677699" cy="32445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45719" tIns="45719" rIns="45719" bIns="45719" numCol="1" anchor="t">
                  <a:noAutofit/>
                </a:bodyPr>
                <a:lstStyle>
                  <a:lvl1pPr algn="l" defTabSz="914400">
                    <a:lnSpc>
                      <a:spcPct val="100000"/>
                    </a:lnSpc>
                    <a:spcBef>
                      <a:spcPts val="600"/>
                    </a:spcBef>
                    <a:defRPr sz="1000" b="1" baseline="-25000">
                      <a:solidFill>
                        <a:srgbClr val="FFCC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</a:lstStyle>
                <a:p>
                  <a:r>
                    <a:t>Taichung</a:t>
                  </a:r>
                </a:p>
              </p:txBody>
            </p:sp>
            <p:sp>
              <p:nvSpPr>
                <p:cNvPr id="246" name="Text Box 103"/>
                <p:cNvSpPr txBox="1"/>
                <p:nvPr/>
              </p:nvSpPr>
              <p:spPr>
                <a:xfrm>
                  <a:off x="506225" y="700763"/>
                  <a:ext cx="677699" cy="32445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45719" tIns="45719" rIns="45719" bIns="45719" numCol="1" anchor="t">
                  <a:noAutofit/>
                </a:bodyPr>
                <a:lstStyle>
                  <a:lvl1pPr algn="l" defTabSz="914400">
                    <a:lnSpc>
                      <a:spcPct val="100000"/>
                    </a:lnSpc>
                    <a:spcBef>
                      <a:spcPts val="600"/>
                    </a:spcBef>
                    <a:defRPr sz="1000" b="1" baseline="-25000">
                      <a:solidFill>
                        <a:srgbClr val="FFCC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</a:lstStyle>
                <a:p>
                  <a:r>
                    <a:t>Hsinchu</a:t>
                  </a:r>
                </a:p>
              </p:txBody>
            </p:sp>
            <p:sp>
              <p:nvSpPr>
                <p:cNvPr id="247" name="Text Box 104"/>
                <p:cNvSpPr txBox="1"/>
                <p:nvPr/>
              </p:nvSpPr>
              <p:spPr>
                <a:xfrm>
                  <a:off x="690828" y="421770"/>
                  <a:ext cx="677699" cy="32445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45719" tIns="45719" rIns="45719" bIns="45719" numCol="1" anchor="t">
                  <a:noAutofit/>
                </a:bodyPr>
                <a:lstStyle>
                  <a:lvl1pPr algn="l" defTabSz="914400">
                    <a:lnSpc>
                      <a:spcPct val="100000"/>
                    </a:lnSpc>
                    <a:spcBef>
                      <a:spcPts val="600"/>
                    </a:spcBef>
                    <a:defRPr sz="1000" b="1" baseline="-25000">
                      <a:solidFill>
                        <a:srgbClr val="FFCC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</a:lstStyle>
                <a:p>
                  <a:r>
                    <a:t>Taoyuan</a:t>
                  </a:r>
                </a:p>
              </p:txBody>
            </p:sp>
            <p:sp>
              <p:nvSpPr>
                <p:cNvPr id="248" name="Text Box 105"/>
                <p:cNvSpPr txBox="1"/>
                <p:nvPr/>
              </p:nvSpPr>
              <p:spPr>
                <a:xfrm>
                  <a:off x="1027216" y="296632"/>
                  <a:ext cx="677699" cy="32445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45719" tIns="45719" rIns="45719" bIns="45719" numCol="1" anchor="t">
                  <a:noAutofit/>
                </a:bodyPr>
                <a:lstStyle>
                  <a:lvl1pPr algn="l" defTabSz="914400">
                    <a:lnSpc>
                      <a:spcPct val="100000"/>
                    </a:lnSpc>
                    <a:spcBef>
                      <a:spcPts val="600"/>
                    </a:spcBef>
                    <a:defRPr sz="1000" b="1" baseline="-25000">
                      <a:solidFill>
                        <a:srgbClr val="FFCC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</a:lstStyle>
                <a:p>
                  <a:r>
                    <a:t>Taipei</a:t>
                  </a:r>
                </a:p>
              </p:txBody>
            </p:sp>
            <p:sp>
              <p:nvSpPr>
                <p:cNvPr id="249" name="Text Box 106"/>
                <p:cNvSpPr txBox="1"/>
                <p:nvPr/>
              </p:nvSpPr>
              <p:spPr>
                <a:xfrm>
                  <a:off x="1443609" y="0"/>
                  <a:ext cx="677699" cy="324457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45719" tIns="45719" rIns="45719" bIns="45719" numCol="1" anchor="t">
                  <a:noAutofit/>
                </a:bodyPr>
                <a:lstStyle>
                  <a:lvl1pPr algn="l" defTabSz="914400">
                    <a:lnSpc>
                      <a:spcPct val="100000"/>
                    </a:lnSpc>
                    <a:spcBef>
                      <a:spcPts val="600"/>
                    </a:spcBef>
                    <a:defRPr sz="1000" b="1" baseline="-25000">
                      <a:solidFill>
                        <a:srgbClr val="0000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</a:lstStyle>
                <a:p>
                  <a:r>
                    <a:t>Keelung</a:t>
                  </a:r>
                </a:p>
              </p:txBody>
            </p:sp>
            <p:sp>
              <p:nvSpPr>
                <p:cNvPr id="250" name="Text Box 107"/>
                <p:cNvSpPr txBox="1"/>
                <p:nvPr/>
              </p:nvSpPr>
              <p:spPr>
                <a:xfrm>
                  <a:off x="1197462" y="700763"/>
                  <a:ext cx="493095" cy="32445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45719" tIns="45719" rIns="45719" bIns="45719" numCol="1" anchor="t">
                  <a:noAutofit/>
                </a:bodyPr>
                <a:lstStyle>
                  <a:lvl1pPr algn="l" defTabSz="914400">
                    <a:lnSpc>
                      <a:spcPct val="100000"/>
                    </a:lnSpc>
                    <a:spcBef>
                      <a:spcPts val="600"/>
                    </a:spcBef>
                    <a:defRPr sz="1000" b="1" baseline="-25000">
                      <a:solidFill>
                        <a:srgbClr val="FFCC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</a:lstStyle>
                <a:p>
                  <a:r>
                    <a:t>Yilan</a:t>
                  </a:r>
                </a:p>
              </p:txBody>
            </p:sp>
          </p:grpSp>
          <p:sp>
            <p:nvSpPr>
              <p:cNvPr id="252" name="Text Box 115"/>
              <p:cNvSpPr txBox="1"/>
              <p:nvPr/>
            </p:nvSpPr>
            <p:spPr>
              <a:xfrm>
                <a:off x="7790273" y="2016281"/>
                <a:ext cx="2429385" cy="56696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9" tIns="45719" rIns="45719" bIns="45719" numCol="1" anchor="t">
                <a:noAutofit/>
              </a:bodyPr>
              <a:lstStyle>
                <a:lvl1pPr algn="l" defTabSz="914400">
                  <a:lnSpc>
                    <a:spcPct val="100000"/>
                  </a:lnSpc>
                  <a:spcBef>
                    <a:spcPts val="700"/>
                  </a:spcBef>
                  <a:defRPr sz="1200" b="1">
                    <a:solidFill>
                      <a:srgbClr val="771313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r>
                  <a:t>The Shanghai Commercial &amp; Savings Bank, Ltd. </a:t>
                </a:r>
              </a:p>
            </p:txBody>
          </p:sp>
        </p:grpSp>
      </p:grp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8459228" y="88900"/>
            <a:ext cx="213844" cy="31826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tIns="45719" rIns="45719" bIns="45719" anchor="t"/>
          <a:lstStyle/>
          <a:p>
            <a:fld id="{86CB4B4D-7CA3-9044-876B-883B54F8677D}" type="slidenum">
              <a:t>4</a:t>
            </a:fld>
            <a:endParaRPr/>
          </a:p>
        </p:txBody>
      </p:sp>
      <p:grpSp>
        <p:nvGrpSpPr>
          <p:cNvPr id="344" name="Group"/>
          <p:cNvGrpSpPr/>
          <p:nvPr/>
        </p:nvGrpSpPr>
        <p:grpSpPr>
          <a:xfrm>
            <a:off x="473861" y="1665234"/>
            <a:ext cx="13303968" cy="6423133"/>
            <a:chOff x="-1" y="0"/>
            <a:chExt cx="13303966" cy="6423131"/>
          </a:xfrm>
        </p:grpSpPr>
        <p:grpSp>
          <p:nvGrpSpPr>
            <p:cNvPr id="331" name="Group 2"/>
            <p:cNvGrpSpPr/>
            <p:nvPr/>
          </p:nvGrpSpPr>
          <p:grpSpPr>
            <a:xfrm>
              <a:off x="-1" y="0"/>
              <a:ext cx="12381066" cy="6221511"/>
              <a:chOff x="0" y="0"/>
              <a:chExt cx="12381064" cy="6221510"/>
            </a:xfrm>
          </p:grpSpPr>
          <p:grpSp>
            <p:nvGrpSpPr>
              <p:cNvPr id="294" name="Group 2"/>
              <p:cNvGrpSpPr/>
              <p:nvPr/>
            </p:nvGrpSpPr>
            <p:grpSpPr>
              <a:xfrm>
                <a:off x="-1" y="268951"/>
                <a:ext cx="11014515" cy="5952560"/>
                <a:chOff x="0" y="0"/>
                <a:chExt cx="11014513" cy="5952559"/>
              </a:xfrm>
            </p:grpSpPr>
            <p:sp>
              <p:nvSpPr>
                <p:cNvPr id="257" name="Freeform 3"/>
                <p:cNvSpPr/>
                <p:nvPr/>
              </p:nvSpPr>
              <p:spPr>
                <a:xfrm>
                  <a:off x="5179577" y="1673686"/>
                  <a:ext cx="61250" cy="7529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1080"/>
                      </a:moveTo>
                      <a:lnTo>
                        <a:pt x="21600" y="20520"/>
                      </a:lnTo>
                      <a:lnTo>
                        <a:pt x="14040" y="21600"/>
                      </a:lnTo>
                      <a:lnTo>
                        <a:pt x="0" y="4320"/>
                      </a:lnTo>
                      <a:lnTo>
                        <a:pt x="8640" y="0"/>
                      </a:lnTo>
                      <a:lnTo>
                        <a:pt x="21600" y="1080"/>
                      </a:lnTo>
                      <a:close/>
                    </a:path>
                  </a:pathLst>
                </a:custGeom>
                <a:solidFill>
                  <a:srgbClr val="008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algn="l" defTabSz="914400">
                    <a:lnSpc>
                      <a:spcPct val="100000"/>
                    </a:lnSpc>
                    <a:defRPr sz="2400">
                      <a:latin typeface="Times New Roman"/>
                      <a:ea typeface="Times New Roman"/>
                      <a:cs typeface="Times New Roman"/>
                      <a:sym typeface="Times New Roman"/>
                    </a:defRPr>
                  </a:pPr>
                  <a:endParaRPr/>
                </a:p>
              </p:txBody>
            </p:sp>
            <p:sp>
              <p:nvSpPr>
                <p:cNvPr id="258" name="Freeform 4"/>
                <p:cNvSpPr/>
                <p:nvPr/>
              </p:nvSpPr>
              <p:spPr>
                <a:xfrm>
                  <a:off x="5061163" y="1544610"/>
                  <a:ext cx="55125" cy="1097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0"/>
                      </a:moveTo>
                      <a:lnTo>
                        <a:pt x="0" y="4320"/>
                      </a:lnTo>
                      <a:lnTo>
                        <a:pt x="3600" y="21600"/>
                      </a:lnTo>
                      <a:lnTo>
                        <a:pt x="18000" y="1944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008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algn="l" defTabSz="914400">
                    <a:lnSpc>
                      <a:spcPct val="100000"/>
                    </a:lnSpc>
                    <a:defRPr sz="2400">
                      <a:latin typeface="Times New Roman"/>
                      <a:ea typeface="Times New Roman"/>
                      <a:cs typeface="Times New Roman"/>
                      <a:sym typeface="Times New Roman"/>
                    </a:defRPr>
                  </a:pPr>
                  <a:endParaRPr/>
                </a:p>
              </p:txBody>
            </p:sp>
            <p:sp>
              <p:nvSpPr>
                <p:cNvPr id="259" name="Freeform 5"/>
                <p:cNvSpPr/>
                <p:nvPr/>
              </p:nvSpPr>
              <p:spPr>
                <a:xfrm>
                  <a:off x="10185617" y="3528079"/>
                  <a:ext cx="185788" cy="17425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3895" y="8272"/>
                      </a:moveTo>
                      <a:lnTo>
                        <a:pt x="0" y="17464"/>
                      </a:lnTo>
                      <a:lnTo>
                        <a:pt x="1416" y="21140"/>
                      </a:lnTo>
                      <a:lnTo>
                        <a:pt x="7436" y="21600"/>
                      </a:lnTo>
                      <a:lnTo>
                        <a:pt x="12748" y="21600"/>
                      </a:lnTo>
                      <a:lnTo>
                        <a:pt x="14518" y="17923"/>
                      </a:lnTo>
                      <a:lnTo>
                        <a:pt x="15934" y="14247"/>
                      </a:lnTo>
                      <a:lnTo>
                        <a:pt x="21600" y="14247"/>
                      </a:lnTo>
                      <a:lnTo>
                        <a:pt x="20892" y="8732"/>
                      </a:lnTo>
                      <a:lnTo>
                        <a:pt x="20892" y="3217"/>
                      </a:lnTo>
                      <a:lnTo>
                        <a:pt x="15226" y="0"/>
                      </a:lnTo>
                      <a:lnTo>
                        <a:pt x="14164" y="6434"/>
                      </a:lnTo>
                      <a:lnTo>
                        <a:pt x="18059" y="10111"/>
                      </a:lnTo>
                      <a:lnTo>
                        <a:pt x="12393" y="10111"/>
                      </a:lnTo>
                      <a:lnTo>
                        <a:pt x="10269" y="12409"/>
                      </a:lnTo>
                      <a:lnTo>
                        <a:pt x="3895" y="8272"/>
                      </a:lnTo>
                      <a:close/>
                    </a:path>
                  </a:pathLst>
                </a:custGeom>
                <a:solidFill>
                  <a:srgbClr val="3399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algn="l" defTabSz="914400">
                    <a:lnSpc>
                      <a:spcPct val="100000"/>
                    </a:lnSpc>
                    <a:defRPr sz="2400">
                      <a:latin typeface="Times New Roman"/>
                      <a:ea typeface="Times New Roman"/>
                      <a:cs typeface="Times New Roman"/>
                      <a:sym typeface="Times New Roman"/>
                    </a:defRPr>
                  </a:pPr>
                  <a:endParaRPr/>
                </a:p>
              </p:txBody>
            </p:sp>
            <p:grpSp>
              <p:nvGrpSpPr>
                <p:cNvPr id="263" name="Group 6"/>
                <p:cNvGrpSpPr/>
                <p:nvPr/>
              </p:nvGrpSpPr>
              <p:grpSpPr>
                <a:xfrm>
                  <a:off x="9977373" y="4941463"/>
                  <a:ext cx="1037141" cy="600204"/>
                  <a:chOff x="0" y="0"/>
                  <a:chExt cx="1037140" cy="600203"/>
                </a:xfrm>
              </p:grpSpPr>
              <p:sp>
                <p:nvSpPr>
                  <p:cNvPr id="260" name="Freeform 7"/>
                  <p:cNvSpPr/>
                  <p:nvPr/>
                </p:nvSpPr>
                <p:spPr>
                  <a:xfrm>
                    <a:off x="871443" y="0"/>
                    <a:ext cx="165698" cy="36907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7200" y="218"/>
                        </a:moveTo>
                        <a:lnTo>
                          <a:pt x="9200" y="0"/>
                        </a:lnTo>
                        <a:lnTo>
                          <a:pt x="12800" y="2400"/>
                        </a:lnTo>
                        <a:lnTo>
                          <a:pt x="12400" y="8945"/>
                        </a:lnTo>
                        <a:lnTo>
                          <a:pt x="15200" y="8945"/>
                        </a:lnTo>
                        <a:lnTo>
                          <a:pt x="15600" y="9818"/>
                        </a:lnTo>
                        <a:lnTo>
                          <a:pt x="16800" y="11345"/>
                        </a:lnTo>
                        <a:lnTo>
                          <a:pt x="17200" y="12218"/>
                        </a:lnTo>
                        <a:lnTo>
                          <a:pt x="19200" y="12000"/>
                        </a:lnTo>
                        <a:lnTo>
                          <a:pt x="20800" y="10473"/>
                        </a:lnTo>
                        <a:lnTo>
                          <a:pt x="21600" y="11345"/>
                        </a:lnTo>
                        <a:lnTo>
                          <a:pt x="20400" y="12436"/>
                        </a:lnTo>
                        <a:lnTo>
                          <a:pt x="19200" y="13309"/>
                        </a:lnTo>
                        <a:lnTo>
                          <a:pt x="18800" y="15055"/>
                        </a:lnTo>
                        <a:lnTo>
                          <a:pt x="16000" y="15927"/>
                        </a:lnTo>
                        <a:lnTo>
                          <a:pt x="14400" y="16364"/>
                        </a:lnTo>
                        <a:lnTo>
                          <a:pt x="12400" y="17236"/>
                        </a:lnTo>
                        <a:lnTo>
                          <a:pt x="12000" y="18109"/>
                        </a:lnTo>
                        <a:lnTo>
                          <a:pt x="12400" y="18982"/>
                        </a:lnTo>
                        <a:lnTo>
                          <a:pt x="12800" y="20291"/>
                        </a:lnTo>
                        <a:lnTo>
                          <a:pt x="10400" y="20945"/>
                        </a:lnTo>
                        <a:lnTo>
                          <a:pt x="8800" y="21164"/>
                        </a:lnTo>
                        <a:lnTo>
                          <a:pt x="7200" y="21600"/>
                        </a:lnTo>
                        <a:lnTo>
                          <a:pt x="6000" y="21164"/>
                        </a:lnTo>
                        <a:lnTo>
                          <a:pt x="3200" y="20945"/>
                        </a:lnTo>
                        <a:lnTo>
                          <a:pt x="2000" y="20291"/>
                        </a:lnTo>
                        <a:lnTo>
                          <a:pt x="3200" y="19200"/>
                        </a:lnTo>
                        <a:lnTo>
                          <a:pt x="5600" y="18982"/>
                        </a:lnTo>
                        <a:lnTo>
                          <a:pt x="7200" y="17455"/>
                        </a:lnTo>
                        <a:lnTo>
                          <a:pt x="7200" y="16800"/>
                        </a:lnTo>
                        <a:lnTo>
                          <a:pt x="5600" y="16364"/>
                        </a:lnTo>
                        <a:lnTo>
                          <a:pt x="3200" y="15491"/>
                        </a:lnTo>
                        <a:lnTo>
                          <a:pt x="1600" y="15491"/>
                        </a:lnTo>
                        <a:lnTo>
                          <a:pt x="400" y="15055"/>
                        </a:lnTo>
                        <a:lnTo>
                          <a:pt x="0" y="14182"/>
                        </a:lnTo>
                        <a:lnTo>
                          <a:pt x="400" y="13745"/>
                        </a:lnTo>
                        <a:lnTo>
                          <a:pt x="1600" y="13745"/>
                        </a:lnTo>
                        <a:lnTo>
                          <a:pt x="3200" y="13309"/>
                        </a:lnTo>
                        <a:lnTo>
                          <a:pt x="5600" y="12436"/>
                        </a:lnTo>
                        <a:lnTo>
                          <a:pt x="6400" y="12218"/>
                        </a:lnTo>
                        <a:lnTo>
                          <a:pt x="7600" y="8945"/>
                        </a:lnTo>
                        <a:lnTo>
                          <a:pt x="6400" y="8073"/>
                        </a:lnTo>
                        <a:lnTo>
                          <a:pt x="4800" y="7636"/>
                        </a:lnTo>
                        <a:lnTo>
                          <a:pt x="4400" y="5891"/>
                        </a:lnTo>
                        <a:lnTo>
                          <a:pt x="4800" y="4145"/>
                        </a:lnTo>
                        <a:lnTo>
                          <a:pt x="7200" y="218"/>
                        </a:lnTo>
                        <a:close/>
                      </a:path>
                    </a:pathLst>
                  </a:custGeom>
                  <a:solidFill>
                    <a:srgbClr val="3399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 algn="l" defTabSz="914400">
                      <a:lnSpc>
                        <a:spcPct val="100000"/>
                      </a:lnSpc>
                      <a:defRPr sz="2400">
                        <a:latin typeface="Times New Roman"/>
                        <a:ea typeface="Times New Roman"/>
                        <a:cs typeface="Times New Roman"/>
                        <a:sym typeface="Times New Roman"/>
                      </a:defRPr>
                    </a:pPr>
                    <a:endParaRPr/>
                  </a:p>
                </p:txBody>
              </p:sp>
              <p:sp>
                <p:nvSpPr>
                  <p:cNvPr id="261" name="Freeform 8"/>
                  <p:cNvSpPr/>
                  <p:nvPr/>
                </p:nvSpPr>
                <p:spPr>
                  <a:xfrm>
                    <a:off x="555391" y="287054"/>
                    <a:ext cx="303779" cy="31315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15273" y="0"/>
                        </a:moveTo>
                        <a:lnTo>
                          <a:pt x="17891" y="0"/>
                        </a:lnTo>
                        <a:lnTo>
                          <a:pt x="21600" y="6171"/>
                        </a:lnTo>
                        <a:lnTo>
                          <a:pt x="17455" y="11057"/>
                        </a:lnTo>
                        <a:lnTo>
                          <a:pt x="17455" y="13114"/>
                        </a:lnTo>
                        <a:lnTo>
                          <a:pt x="16582" y="13886"/>
                        </a:lnTo>
                        <a:lnTo>
                          <a:pt x="14400" y="13886"/>
                        </a:lnTo>
                        <a:lnTo>
                          <a:pt x="11345" y="16457"/>
                        </a:lnTo>
                        <a:lnTo>
                          <a:pt x="8727" y="19286"/>
                        </a:lnTo>
                        <a:lnTo>
                          <a:pt x="6982" y="21600"/>
                        </a:lnTo>
                        <a:lnTo>
                          <a:pt x="6982" y="19543"/>
                        </a:lnTo>
                        <a:lnTo>
                          <a:pt x="3927" y="20057"/>
                        </a:lnTo>
                        <a:lnTo>
                          <a:pt x="0" y="20057"/>
                        </a:lnTo>
                        <a:lnTo>
                          <a:pt x="3273" y="16457"/>
                        </a:lnTo>
                        <a:lnTo>
                          <a:pt x="4364" y="14914"/>
                        </a:lnTo>
                        <a:lnTo>
                          <a:pt x="5673" y="14914"/>
                        </a:lnTo>
                        <a:lnTo>
                          <a:pt x="7855" y="12086"/>
                        </a:lnTo>
                        <a:lnTo>
                          <a:pt x="8727" y="12086"/>
                        </a:lnTo>
                        <a:lnTo>
                          <a:pt x="8727" y="11829"/>
                        </a:lnTo>
                        <a:lnTo>
                          <a:pt x="10036" y="10800"/>
                        </a:lnTo>
                        <a:lnTo>
                          <a:pt x="11345" y="10800"/>
                        </a:lnTo>
                        <a:lnTo>
                          <a:pt x="10909" y="7714"/>
                        </a:lnTo>
                        <a:lnTo>
                          <a:pt x="11127" y="7714"/>
                        </a:lnTo>
                        <a:lnTo>
                          <a:pt x="12655" y="5914"/>
                        </a:lnTo>
                        <a:lnTo>
                          <a:pt x="13091" y="7200"/>
                        </a:lnTo>
                        <a:lnTo>
                          <a:pt x="15491" y="4886"/>
                        </a:lnTo>
                        <a:lnTo>
                          <a:pt x="15273" y="0"/>
                        </a:lnTo>
                        <a:close/>
                      </a:path>
                    </a:pathLst>
                  </a:custGeom>
                  <a:solidFill>
                    <a:srgbClr val="3399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 algn="l" defTabSz="914400">
                      <a:lnSpc>
                        <a:spcPct val="100000"/>
                      </a:lnSpc>
                      <a:defRPr sz="2400">
                        <a:latin typeface="Times New Roman"/>
                        <a:ea typeface="Times New Roman"/>
                        <a:cs typeface="Times New Roman"/>
                        <a:sym typeface="Times New Roman"/>
                      </a:defRPr>
                    </a:pPr>
                    <a:endParaRPr/>
                  </a:p>
                </p:txBody>
              </p:sp>
              <p:sp>
                <p:nvSpPr>
                  <p:cNvPr id="262" name="Freeform 9"/>
                  <p:cNvSpPr/>
                  <p:nvPr/>
                </p:nvSpPr>
                <p:spPr>
                  <a:xfrm>
                    <a:off x="0" y="309421"/>
                    <a:ext cx="113534" cy="16776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0"/>
                        </a:moveTo>
                        <a:lnTo>
                          <a:pt x="4670" y="0"/>
                        </a:lnTo>
                        <a:lnTo>
                          <a:pt x="9924" y="2400"/>
                        </a:lnTo>
                        <a:lnTo>
                          <a:pt x="21600" y="2400"/>
                        </a:lnTo>
                        <a:lnTo>
                          <a:pt x="20432" y="6720"/>
                        </a:lnTo>
                        <a:lnTo>
                          <a:pt x="21600" y="10560"/>
                        </a:lnTo>
                        <a:lnTo>
                          <a:pt x="18097" y="10560"/>
                        </a:lnTo>
                        <a:lnTo>
                          <a:pt x="16930" y="11520"/>
                        </a:lnTo>
                        <a:lnTo>
                          <a:pt x="14595" y="12000"/>
                        </a:lnTo>
                        <a:lnTo>
                          <a:pt x="16930" y="21600"/>
                        </a:lnTo>
                        <a:lnTo>
                          <a:pt x="9924" y="21120"/>
                        </a:lnTo>
                        <a:lnTo>
                          <a:pt x="4086" y="17760"/>
                        </a:lnTo>
                        <a:lnTo>
                          <a:pt x="4086" y="8640"/>
                        </a:lnTo>
                        <a:lnTo>
                          <a:pt x="0" y="672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3399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 algn="l" defTabSz="914400">
                      <a:lnSpc>
                        <a:spcPct val="100000"/>
                      </a:lnSpc>
                      <a:defRPr sz="2400">
                        <a:latin typeface="Times New Roman"/>
                        <a:ea typeface="Times New Roman"/>
                        <a:cs typeface="Times New Roman"/>
                        <a:sym typeface="Times New Roman"/>
                      </a:defRPr>
                    </a:pPr>
                    <a:endParaRPr/>
                  </a:p>
                </p:txBody>
              </p:sp>
            </p:grpSp>
            <p:grpSp>
              <p:nvGrpSpPr>
                <p:cNvPr id="277" name="Group 10"/>
                <p:cNvGrpSpPr/>
                <p:nvPr/>
              </p:nvGrpSpPr>
              <p:grpSpPr>
                <a:xfrm>
                  <a:off x="8133794" y="882019"/>
                  <a:ext cx="2190655" cy="4296084"/>
                  <a:chOff x="0" y="0"/>
                  <a:chExt cx="2190653" cy="4296082"/>
                </a:xfrm>
              </p:grpSpPr>
              <p:grpSp>
                <p:nvGrpSpPr>
                  <p:cNvPr id="267" name="Group 11"/>
                  <p:cNvGrpSpPr/>
                  <p:nvPr/>
                </p:nvGrpSpPr>
                <p:grpSpPr>
                  <a:xfrm>
                    <a:off x="352836" y="437079"/>
                    <a:ext cx="487835" cy="1292562"/>
                    <a:chOff x="0" y="0"/>
                    <a:chExt cx="487834" cy="1292560"/>
                  </a:xfrm>
                </p:grpSpPr>
                <p:sp>
                  <p:nvSpPr>
                    <p:cNvPr id="264" name="Freeform 12"/>
                    <p:cNvSpPr/>
                    <p:nvPr/>
                  </p:nvSpPr>
                  <p:spPr>
                    <a:xfrm>
                      <a:off x="-1" y="1161810"/>
                      <a:ext cx="116591" cy="130751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extrusionOk="0">
                          <a:moveTo>
                            <a:pt x="0" y="16663"/>
                          </a:moveTo>
                          <a:lnTo>
                            <a:pt x="3979" y="20366"/>
                          </a:lnTo>
                          <a:lnTo>
                            <a:pt x="8526" y="19749"/>
                          </a:lnTo>
                          <a:lnTo>
                            <a:pt x="15347" y="21600"/>
                          </a:lnTo>
                          <a:lnTo>
                            <a:pt x="20463" y="21600"/>
                          </a:lnTo>
                          <a:lnTo>
                            <a:pt x="21600" y="14194"/>
                          </a:lnTo>
                          <a:lnTo>
                            <a:pt x="19895" y="9257"/>
                          </a:lnTo>
                          <a:lnTo>
                            <a:pt x="15916" y="3086"/>
                          </a:lnTo>
                          <a:lnTo>
                            <a:pt x="11937" y="3086"/>
                          </a:lnTo>
                          <a:lnTo>
                            <a:pt x="10800" y="0"/>
                          </a:lnTo>
                          <a:lnTo>
                            <a:pt x="5116" y="0"/>
                          </a:lnTo>
                          <a:lnTo>
                            <a:pt x="5116" y="6789"/>
                          </a:lnTo>
                          <a:lnTo>
                            <a:pt x="0" y="16663"/>
                          </a:lnTo>
                          <a:close/>
                        </a:path>
                      </a:pathLst>
                    </a:custGeom>
                    <a:solidFill>
                      <a:srgbClr val="339933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45719" tIns="45719" rIns="45719" bIns="45719" numCol="1" anchor="t">
                      <a:noAutofit/>
                    </a:bodyPr>
                    <a:lstStyle/>
                    <a:p>
                      <a:pPr algn="l" defTabSz="914400">
                        <a:lnSpc>
                          <a:spcPct val="100000"/>
                        </a:lnSpc>
                        <a:defRPr sz="2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p:txBody>
                </p:sp>
                <p:sp>
                  <p:nvSpPr>
                    <p:cNvPr id="265" name="Freeform 13"/>
                    <p:cNvSpPr/>
                    <p:nvPr/>
                  </p:nvSpPr>
                  <p:spPr>
                    <a:xfrm>
                      <a:off x="312950" y="933930"/>
                      <a:ext cx="110454" cy="164373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extrusionOk="0">
                          <a:moveTo>
                            <a:pt x="4800" y="0"/>
                          </a:moveTo>
                          <a:lnTo>
                            <a:pt x="14400" y="491"/>
                          </a:lnTo>
                          <a:lnTo>
                            <a:pt x="17400" y="6382"/>
                          </a:lnTo>
                          <a:lnTo>
                            <a:pt x="21600" y="9818"/>
                          </a:lnTo>
                          <a:lnTo>
                            <a:pt x="18000" y="12273"/>
                          </a:lnTo>
                          <a:lnTo>
                            <a:pt x="21600" y="15709"/>
                          </a:lnTo>
                          <a:lnTo>
                            <a:pt x="19800" y="19636"/>
                          </a:lnTo>
                          <a:lnTo>
                            <a:pt x="16800" y="21600"/>
                          </a:lnTo>
                          <a:lnTo>
                            <a:pt x="10200" y="20618"/>
                          </a:lnTo>
                          <a:lnTo>
                            <a:pt x="6000" y="20618"/>
                          </a:lnTo>
                          <a:lnTo>
                            <a:pt x="3600" y="18164"/>
                          </a:lnTo>
                          <a:lnTo>
                            <a:pt x="1200" y="14727"/>
                          </a:lnTo>
                          <a:lnTo>
                            <a:pt x="1200" y="11782"/>
                          </a:lnTo>
                          <a:lnTo>
                            <a:pt x="0" y="6873"/>
                          </a:lnTo>
                          <a:lnTo>
                            <a:pt x="4800" y="0"/>
                          </a:lnTo>
                          <a:close/>
                        </a:path>
                      </a:pathLst>
                    </a:custGeom>
                    <a:solidFill>
                      <a:srgbClr val="339933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45719" tIns="45719" rIns="45719" bIns="45719" numCol="1" anchor="t">
                      <a:noAutofit/>
                    </a:bodyPr>
                    <a:lstStyle/>
                    <a:p>
                      <a:pPr algn="l" defTabSz="914400">
                        <a:lnSpc>
                          <a:spcPct val="100000"/>
                        </a:lnSpc>
                        <a:defRPr sz="2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p:txBody>
                </p:sp>
                <p:sp>
                  <p:nvSpPr>
                    <p:cNvPr id="266" name="Freeform 14"/>
                    <p:cNvSpPr/>
                    <p:nvPr/>
                  </p:nvSpPr>
                  <p:spPr>
                    <a:xfrm>
                      <a:off x="291473" y="0"/>
                      <a:ext cx="196362" cy="156901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extrusionOk="0">
                          <a:moveTo>
                            <a:pt x="3037" y="0"/>
                          </a:moveTo>
                          <a:lnTo>
                            <a:pt x="5737" y="3600"/>
                          </a:lnTo>
                          <a:lnTo>
                            <a:pt x="8437" y="3086"/>
                          </a:lnTo>
                          <a:lnTo>
                            <a:pt x="12487" y="3600"/>
                          </a:lnTo>
                          <a:lnTo>
                            <a:pt x="16200" y="3600"/>
                          </a:lnTo>
                          <a:lnTo>
                            <a:pt x="17887" y="5657"/>
                          </a:lnTo>
                          <a:lnTo>
                            <a:pt x="20250" y="10286"/>
                          </a:lnTo>
                          <a:lnTo>
                            <a:pt x="21600" y="12343"/>
                          </a:lnTo>
                          <a:lnTo>
                            <a:pt x="16537" y="13886"/>
                          </a:lnTo>
                          <a:lnTo>
                            <a:pt x="15187" y="15429"/>
                          </a:lnTo>
                          <a:lnTo>
                            <a:pt x="16537" y="18000"/>
                          </a:lnTo>
                          <a:lnTo>
                            <a:pt x="16537" y="20571"/>
                          </a:lnTo>
                          <a:lnTo>
                            <a:pt x="11812" y="18000"/>
                          </a:lnTo>
                          <a:lnTo>
                            <a:pt x="7762" y="15943"/>
                          </a:lnTo>
                          <a:lnTo>
                            <a:pt x="5737" y="16457"/>
                          </a:lnTo>
                          <a:lnTo>
                            <a:pt x="5737" y="20571"/>
                          </a:lnTo>
                          <a:lnTo>
                            <a:pt x="3037" y="21600"/>
                          </a:lnTo>
                          <a:lnTo>
                            <a:pt x="1687" y="18000"/>
                          </a:lnTo>
                          <a:lnTo>
                            <a:pt x="1350" y="13886"/>
                          </a:lnTo>
                          <a:lnTo>
                            <a:pt x="0" y="13371"/>
                          </a:lnTo>
                          <a:lnTo>
                            <a:pt x="1350" y="9257"/>
                          </a:lnTo>
                          <a:lnTo>
                            <a:pt x="3712" y="7714"/>
                          </a:lnTo>
                          <a:lnTo>
                            <a:pt x="3037" y="0"/>
                          </a:lnTo>
                          <a:close/>
                        </a:path>
                      </a:pathLst>
                    </a:custGeom>
                    <a:solidFill>
                      <a:srgbClr val="339933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45719" tIns="45719" rIns="45719" bIns="45719" numCol="1" anchor="t">
                      <a:noAutofit/>
                    </a:bodyPr>
                    <a:lstStyle/>
                    <a:p>
                      <a:pPr algn="l" defTabSz="914400">
                        <a:lnSpc>
                          <a:spcPct val="100000"/>
                        </a:lnSpc>
                        <a:defRPr sz="2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p:txBody>
                </p:sp>
              </p:grpSp>
              <p:sp>
                <p:nvSpPr>
                  <p:cNvPr id="268" name="Freeform 15"/>
                  <p:cNvSpPr/>
                  <p:nvPr/>
                </p:nvSpPr>
                <p:spPr>
                  <a:xfrm>
                    <a:off x="813057" y="3048350"/>
                    <a:ext cx="1377597" cy="124773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15539" y="0"/>
                        </a:moveTo>
                        <a:lnTo>
                          <a:pt x="16693" y="0"/>
                        </a:lnTo>
                        <a:lnTo>
                          <a:pt x="16693" y="1746"/>
                        </a:lnTo>
                        <a:lnTo>
                          <a:pt x="17126" y="2263"/>
                        </a:lnTo>
                        <a:lnTo>
                          <a:pt x="17270" y="2522"/>
                        </a:lnTo>
                        <a:lnTo>
                          <a:pt x="17511" y="2522"/>
                        </a:lnTo>
                        <a:lnTo>
                          <a:pt x="17655" y="2846"/>
                        </a:lnTo>
                        <a:lnTo>
                          <a:pt x="17751" y="4592"/>
                        </a:lnTo>
                        <a:lnTo>
                          <a:pt x="18425" y="5691"/>
                        </a:lnTo>
                        <a:lnTo>
                          <a:pt x="19387" y="7372"/>
                        </a:lnTo>
                        <a:lnTo>
                          <a:pt x="19387" y="7631"/>
                        </a:lnTo>
                        <a:lnTo>
                          <a:pt x="20397" y="8989"/>
                        </a:lnTo>
                        <a:lnTo>
                          <a:pt x="20397" y="9248"/>
                        </a:lnTo>
                        <a:lnTo>
                          <a:pt x="21408" y="10347"/>
                        </a:lnTo>
                        <a:lnTo>
                          <a:pt x="21600" y="12352"/>
                        </a:lnTo>
                        <a:lnTo>
                          <a:pt x="21408" y="14163"/>
                        </a:lnTo>
                        <a:lnTo>
                          <a:pt x="21119" y="15004"/>
                        </a:lnTo>
                        <a:lnTo>
                          <a:pt x="20734" y="15456"/>
                        </a:lnTo>
                        <a:lnTo>
                          <a:pt x="20590" y="16297"/>
                        </a:lnTo>
                        <a:lnTo>
                          <a:pt x="20205" y="17073"/>
                        </a:lnTo>
                        <a:lnTo>
                          <a:pt x="19868" y="17461"/>
                        </a:lnTo>
                        <a:lnTo>
                          <a:pt x="19964" y="17720"/>
                        </a:lnTo>
                        <a:lnTo>
                          <a:pt x="19580" y="18237"/>
                        </a:lnTo>
                        <a:lnTo>
                          <a:pt x="19387" y="19337"/>
                        </a:lnTo>
                        <a:lnTo>
                          <a:pt x="19291" y="19919"/>
                        </a:lnTo>
                        <a:lnTo>
                          <a:pt x="18906" y="20177"/>
                        </a:lnTo>
                        <a:lnTo>
                          <a:pt x="18858" y="20436"/>
                        </a:lnTo>
                        <a:lnTo>
                          <a:pt x="18617" y="20953"/>
                        </a:lnTo>
                        <a:lnTo>
                          <a:pt x="18136" y="21083"/>
                        </a:lnTo>
                        <a:lnTo>
                          <a:pt x="17848" y="21212"/>
                        </a:lnTo>
                        <a:lnTo>
                          <a:pt x="17367" y="21600"/>
                        </a:lnTo>
                        <a:lnTo>
                          <a:pt x="16789" y="20889"/>
                        </a:lnTo>
                        <a:lnTo>
                          <a:pt x="16164" y="20953"/>
                        </a:lnTo>
                        <a:lnTo>
                          <a:pt x="15971" y="20953"/>
                        </a:lnTo>
                        <a:lnTo>
                          <a:pt x="15057" y="21147"/>
                        </a:lnTo>
                        <a:lnTo>
                          <a:pt x="14480" y="20436"/>
                        </a:lnTo>
                        <a:lnTo>
                          <a:pt x="14095" y="19789"/>
                        </a:lnTo>
                        <a:lnTo>
                          <a:pt x="13855" y="19854"/>
                        </a:lnTo>
                        <a:lnTo>
                          <a:pt x="13614" y="19272"/>
                        </a:lnTo>
                        <a:lnTo>
                          <a:pt x="13470" y="18754"/>
                        </a:lnTo>
                        <a:lnTo>
                          <a:pt x="13326" y="18560"/>
                        </a:lnTo>
                        <a:lnTo>
                          <a:pt x="13326" y="17720"/>
                        </a:lnTo>
                        <a:lnTo>
                          <a:pt x="13422" y="17202"/>
                        </a:lnTo>
                        <a:lnTo>
                          <a:pt x="13278" y="16814"/>
                        </a:lnTo>
                        <a:lnTo>
                          <a:pt x="12748" y="17008"/>
                        </a:lnTo>
                        <a:lnTo>
                          <a:pt x="12508" y="17073"/>
                        </a:lnTo>
                        <a:lnTo>
                          <a:pt x="11642" y="17073"/>
                        </a:lnTo>
                        <a:lnTo>
                          <a:pt x="11353" y="16556"/>
                        </a:lnTo>
                        <a:lnTo>
                          <a:pt x="11016" y="15909"/>
                        </a:lnTo>
                        <a:lnTo>
                          <a:pt x="10968" y="15974"/>
                        </a:lnTo>
                        <a:lnTo>
                          <a:pt x="10391" y="15974"/>
                        </a:lnTo>
                        <a:lnTo>
                          <a:pt x="10295" y="15715"/>
                        </a:lnTo>
                        <a:lnTo>
                          <a:pt x="10006" y="15974"/>
                        </a:lnTo>
                        <a:lnTo>
                          <a:pt x="9669" y="15909"/>
                        </a:lnTo>
                        <a:lnTo>
                          <a:pt x="9140" y="15909"/>
                        </a:lnTo>
                        <a:lnTo>
                          <a:pt x="8852" y="15715"/>
                        </a:lnTo>
                        <a:lnTo>
                          <a:pt x="8707" y="15974"/>
                        </a:lnTo>
                        <a:lnTo>
                          <a:pt x="8178" y="16038"/>
                        </a:lnTo>
                        <a:lnTo>
                          <a:pt x="8082" y="15909"/>
                        </a:lnTo>
                        <a:lnTo>
                          <a:pt x="7745" y="16297"/>
                        </a:lnTo>
                        <a:lnTo>
                          <a:pt x="7360" y="16750"/>
                        </a:lnTo>
                        <a:lnTo>
                          <a:pt x="7120" y="16750"/>
                        </a:lnTo>
                        <a:lnTo>
                          <a:pt x="6735" y="17267"/>
                        </a:lnTo>
                        <a:lnTo>
                          <a:pt x="6158" y="17267"/>
                        </a:lnTo>
                        <a:lnTo>
                          <a:pt x="5677" y="17461"/>
                        </a:lnTo>
                        <a:lnTo>
                          <a:pt x="5196" y="17720"/>
                        </a:lnTo>
                        <a:lnTo>
                          <a:pt x="4907" y="18043"/>
                        </a:lnTo>
                        <a:lnTo>
                          <a:pt x="4714" y="17978"/>
                        </a:lnTo>
                        <a:lnTo>
                          <a:pt x="4522" y="18302"/>
                        </a:lnTo>
                        <a:lnTo>
                          <a:pt x="4282" y="18366"/>
                        </a:lnTo>
                        <a:lnTo>
                          <a:pt x="3945" y="18819"/>
                        </a:lnTo>
                        <a:lnTo>
                          <a:pt x="2935" y="18819"/>
                        </a:lnTo>
                        <a:lnTo>
                          <a:pt x="2502" y="18237"/>
                        </a:lnTo>
                        <a:lnTo>
                          <a:pt x="2405" y="17978"/>
                        </a:lnTo>
                        <a:lnTo>
                          <a:pt x="2309" y="18237"/>
                        </a:lnTo>
                        <a:lnTo>
                          <a:pt x="2117" y="17784"/>
                        </a:lnTo>
                        <a:lnTo>
                          <a:pt x="2165" y="16685"/>
                        </a:lnTo>
                        <a:lnTo>
                          <a:pt x="2309" y="15974"/>
                        </a:lnTo>
                        <a:lnTo>
                          <a:pt x="1924" y="14939"/>
                        </a:lnTo>
                        <a:lnTo>
                          <a:pt x="1828" y="14357"/>
                        </a:lnTo>
                        <a:lnTo>
                          <a:pt x="1539" y="14098"/>
                        </a:lnTo>
                        <a:lnTo>
                          <a:pt x="1443" y="13969"/>
                        </a:lnTo>
                        <a:lnTo>
                          <a:pt x="1395" y="13710"/>
                        </a:lnTo>
                        <a:lnTo>
                          <a:pt x="962" y="12934"/>
                        </a:lnTo>
                        <a:lnTo>
                          <a:pt x="385" y="11059"/>
                        </a:lnTo>
                        <a:lnTo>
                          <a:pt x="192" y="9765"/>
                        </a:lnTo>
                        <a:lnTo>
                          <a:pt x="192" y="8989"/>
                        </a:lnTo>
                        <a:lnTo>
                          <a:pt x="0" y="8731"/>
                        </a:lnTo>
                        <a:lnTo>
                          <a:pt x="48" y="8019"/>
                        </a:lnTo>
                        <a:lnTo>
                          <a:pt x="241" y="7696"/>
                        </a:lnTo>
                        <a:lnTo>
                          <a:pt x="962" y="6726"/>
                        </a:lnTo>
                        <a:lnTo>
                          <a:pt x="1636" y="6855"/>
                        </a:lnTo>
                        <a:lnTo>
                          <a:pt x="1780" y="6984"/>
                        </a:lnTo>
                        <a:lnTo>
                          <a:pt x="2694" y="6984"/>
                        </a:lnTo>
                        <a:lnTo>
                          <a:pt x="2742" y="6726"/>
                        </a:lnTo>
                        <a:lnTo>
                          <a:pt x="2935" y="6855"/>
                        </a:lnTo>
                        <a:lnTo>
                          <a:pt x="3175" y="6596"/>
                        </a:lnTo>
                        <a:lnTo>
                          <a:pt x="3367" y="6661"/>
                        </a:lnTo>
                        <a:lnTo>
                          <a:pt x="3560" y="6467"/>
                        </a:lnTo>
                        <a:lnTo>
                          <a:pt x="3512" y="6208"/>
                        </a:lnTo>
                        <a:lnTo>
                          <a:pt x="3704" y="5626"/>
                        </a:lnTo>
                        <a:lnTo>
                          <a:pt x="3945" y="5368"/>
                        </a:lnTo>
                        <a:lnTo>
                          <a:pt x="3849" y="5174"/>
                        </a:lnTo>
                        <a:lnTo>
                          <a:pt x="3945" y="5044"/>
                        </a:lnTo>
                        <a:lnTo>
                          <a:pt x="3849" y="4786"/>
                        </a:lnTo>
                        <a:lnTo>
                          <a:pt x="4233" y="4333"/>
                        </a:lnTo>
                        <a:lnTo>
                          <a:pt x="4811" y="4268"/>
                        </a:lnTo>
                        <a:lnTo>
                          <a:pt x="5388" y="3234"/>
                        </a:lnTo>
                        <a:lnTo>
                          <a:pt x="6061" y="2328"/>
                        </a:lnTo>
                        <a:lnTo>
                          <a:pt x="6398" y="2263"/>
                        </a:lnTo>
                        <a:lnTo>
                          <a:pt x="6591" y="2005"/>
                        </a:lnTo>
                        <a:lnTo>
                          <a:pt x="6927" y="2005"/>
                        </a:lnTo>
                        <a:lnTo>
                          <a:pt x="7505" y="2781"/>
                        </a:lnTo>
                        <a:lnTo>
                          <a:pt x="7697" y="2846"/>
                        </a:lnTo>
                        <a:lnTo>
                          <a:pt x="7890" y="2522"/>
                        </a:lnTo>
                        <a:lnTo>
                          <a:pt x="8274" y="2005"/>
                        </a:lnTo>
                        <a:lnTo>
                          <a:pt x="8515" y="1940"/>
                        </a:lnTo>
                        <a:lnTo>
                          <a:pt x="8755" y="1229"/>
                        </a:lnTo>
                        <a:lnTo>
                          <a:pt x="9044" y="1164"/>
                        </a:lnTo>
                        <a:lnTo>
                          <a:pt x="9333" y="905"/>
                        </a:lnTo>
                        <a:lnTo>
                          <a:pt x="9669" y="647"/>
                        </a:lnTo>
                        <a:lnTo>
                          <a:pt x="10006" y="647"/>
                        </a:lnTo>
                        <a:lnTo>
                          <a:pt x="10247" y="259"/>
                        </a:lnTo>
                        <a:lnTo>
                          <a:pt x="11065" y="259"/>
                        </a:lnTo>
                        <a:lnTo>
                          <a:pt x="11642" y="453"/>
                        </a:lnTo>
                        <a:lnTo>
                          <a:pt x="12027" y="776"/>
                        </a:lnTo>
                        <a:lnTo>
                          <a:pt x="12123" y="1035"/>
                        </a:lnTo>
                        <a:lnTo>
                          <a:pt x="12171" y="1229"/>
                        </a:lnTo>
                        <a:lnTo>
                          <a:pt x="12219" y="1681"/>
                        </a:lnTo>
                        <a:lnTo>
                          <a:pt x="12171" y="1811"/>
                        </a:lnTo>
                        <a:lnTo>
                          <a:pt x="12171" y="2263"/>
                        </a:lnTo>
                        <a:lnTo>
                          <a:pt x="12123" y="2522"/>
                        </a:lnTo>
                        <a:lnTo>
                          <a:pt x="13085" y="3492"/>
                        </a:lnTo>
                        <a:lnTo>
                          <a:pt x="13422" y="4010"/>
                        </a:lnTo>
                        <a:lnTo>
                          <a:pt x="13807" y="4139"/>
                        </a:lnTo>
                        <a:lnTo>
                          <a:pt x="14192" y="4398"/>
                        </a:lnTo>
                        <a:lnTo>
                          <a:pt x="14432" y="4527"/>
                        </a:lnTo>
                        <a:lnTo>
                          <a:pt x="14817" y="4268"/>
                        </a:lnTo>
                        <a:lnTo>
                          <a:pt x="15154" y="3492"/>
                        </a:lnTo>
                        <a:lnTo>
                          <a:pt x="15250" y="2846"/>
                        </a:lnTo>
                        <a:lnTo>
                          <a:pt x="15394" y="1681"/>
                        </a:lnTo>
                        <a:lnTo>
                          <a:pt x="15539" y="1164"/>
                        </a:lnTo>
                        <a:lnTo>
                          <a:pt x="15539" y="0"/>
                        </a:lnTo>
                        <a:close/>
                      </a:path>
                    </a:pathLst>
                  </a:custGeom>
                  <a:solidFill>
                    <a:srgbClr val="3399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 algn="l" defTabSz="914400">
                      <a:lnSpc>
                        <a:spcPct val="100000"/>
                      </a:lnSpc>
                      <a:defRPr sz="2400">
                        <a:latin typeface="Times New Roman"/>
                        <a:ea typeface="Times New Roman"/>
                        <a:cs typeface="Times New Roman"/>
                        <a:sym typeface="Times New Roman"/>
                      </a:defRPr>
                    </a:pPr>
                    <a:endParaRPr/>
                  </a:p>
                </p:txBody>
              </p:sp>
              <p:sp>
                <p:nvSpPr>
                  <p:cNvPr id="269" name="Freeform 16"/>
                  <p:cNvSpPr/>
                  <p:nvPr/>
                </p:nvSpPr>
                <p:spPr>
                  <a:xfrm>
                    <a:off x="487834" y="2786850"/>
                    <a:ext cx="760900" cy="16810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0"/>
                        </a:moveTo>
                        <a:lnTo>
                          <a:pt x="1655" y="2880"/>
                        </a:lnTo>
                        <a:lnTo>
                          <a:pt x="5226" y="2880"/>
                        </a:lnTo>
                        <a:lnTo>
                          <a:pt x="5923" y="3840"/>
                        </a:lnTo>
                        <a:lnTo>
                          <a:pt x="6881" y="5760"/>
                        </a:lnTo>
                        <a:lnTo>
                          <a:pt x="7316" y="10080"/>
                        </a:lnTo>
                        <a:lnTo>
                          <a:pt x="7839" y="12000"/>
                        </a:lnTo>
                        <a:lnTo>
                          <a:pt x="8623" y="11520"/>
                        </a:lnTo>
                        <a:lnTo>
                          <a:pt x="9581" y="11520"/>
                        </a:lnTo>
                        <a:lnTo>
                          <a:pt x="10626" y="13920"/>
                        </a:lnTo>
                        <a:lnTo>
                          <a:pt x="11323" y="15360"/>
                        </a:lnTo>
                        <a:lnTo>
                          <a:pt x="11758" y="15360"/>
                        </a:lnTo>
                        <a:lnTo>
                          <a:pt x="11845" y="12000"/>
                        </a:lnTo>
                        <a:lnTo>
                          <a:pt x="12194" y="10080"/>
                        </a:lnTo>
                        <a:lnTo>
                          <a:pt x="13587" y="11520"/>
                        </a:lnTo>
                        <a:lnTo>
                          <a:pt x="15852" y="11520"/>
                        </a:lnTo>
                        <a:lnTo>
                          <a:pt x="16635" y="13440"/>
                        </a:lnTo>
                        <a:lnTo>
                          <a:pt x="17071" y="14400"/>
                        </a:lnTo>
                        <a:lnTo>
                          <a:pt x="17942" y="13920"/>
                        </a:lnTo>
                        <a:lnTo>
                          <a:pt x="18813" y="11520"/>
                        </a:lnTo>
                        <a:lnTo>
                          <a:pt x="19771" y="11520"/>
                        </a:lnTo>
                        <a:lnTo>
                          <a:pt x="20381" y="10080"/>
                        </a:lnTo>
                        <a:lnTo>
                          <a:pt x="21165" y="8640"/>
                        </a:lnTo>
                        <a:lnTo>
                          <a:pt x="21600" y="8640"/>
                        </a:lnTo>
                        <a:lnTo>
                          <a:pt x="21513" y="13440"/>
                        </a:lnTo>
                        <a:lnTo>
                          <a:pt x="21252" y="15360"/>
                        </a:lnTo>
                        <a:lnTo>
                          <a:pt x="20816" y="17280"/>
                        </a:lnTo>
                        <a:lnTo>
                          <a:pt x="20206" y="17280"/>
                        </a:lnTo>
                        <a:lnTo>
                          <a:pt x="19684" y="17760"/>
                        </a:lnTo>
                        <a:lnTo>
                          <a:pt x="19161" y="20160"/>
                        </a:lnTo>
                        <a:lnTo>
                          <a:pt x="18726" y="19680"/>
                        </a:lnTo>
                        <a:lnTo>
                          <a:pt x="18290" y="18240"/>
                        </a:lnTo>
                        <a:lnTo>
                          <a:pt x="17768" y="19680"/>
                        </a:lnTo>
                        <a:lnTo>
                          <a:pt x="17332" y="20160"/>
                        </a:lnTo>
                        <a:lnTo>
                          <a:pt x="16984" y="20160"/>
                        </a:lnTo>
                        <a:lnTo>
                          <a:pt x="16635" y="21600"/>
                        </a:lnTo>
                        <a:lnTo>
                          <a:pt x="15677" y="21600"/>
                        </a:lnTo>
                        <a:lnTo>
                          <a:pt x="14894" y="17280"/>
                        </a:lnTo>
                        <a:lnTo>
                          <a:pt x="14284" y="19680"/>
                        </a:lnTo>
                        <a:lnTo>
                          <a:pt x="13935" y="21600"/>
                        </a:lnTo>
                        <a:lnTo>
                          <a:pt x="13500" y="21600"/>
                        </a:lnTo>
                        <a:lnTo>
                          <a:pt x="12716" y="17280"/>
                        </a:lnTo>
                        <a:lnTo>
                          <a:pt x="12455" y="17760"/>
                        </a:lnTo>
                        <a:lnTo>
                          <a:pt x="12019" y="17760"/>
                        </a:lnTo>
                        <a:lnTo>
                          <a:pt x="11671" y="20160"/>
                        </a:lnTo>
                        <a:lnTo>
                          <a:pt x="10974" y="19680"/>
                        </a:lnTo>
                        <a:lnTo>
                          <a:pt x="10277" y="19680"/>
                        </a:lnTo>
                        <a:lnTo>
                          <a:pt x="9929" y="18240"/>
                        </a:lnTo>
                        <a:lnTo>
                          <a:pt x="9406" y="17280"/>
                        </a:lnTo>
                        <a:lnTo>
                          <a:pt x="8710" y="17760"/>
                        </a:lnTo>
                        <a:lnTo>
                          <a:pt x="8013" y="20160"/>
                        </a:lnTo>
                        <a:lnTo>
                          <a:pt x="7577" y="19680"/>
                        </a:lnTo>
                        <a:lnTo>
                          <a:pt x="6881" y="18240"/>
                        </a:lnTo>
                        <a:lnTo>
                          <a:pt x="6097" y="16320"/>
                        </a:lnTo>
                        <a:lnTo>
                          <a:pt x="5400" y="16320"/>
                        </a:lnTo>
                        <a:lnTo>
                          <a:pt x="4006" y="14400"/>
                        </a:lnTo>
                        <a:lnTo>
                          <a:pt x="3048" y="13440"/>
                        </a:lnTo>
                        <a:lnTo>
                          <a:pt x="2439" y="12480"/>
                        </a:lnTo>
                        <a:lnTo>
                          <a:pt x="1568" y="12000"/>
                        </a:lnTo>
                        <a:lnTo>
                          <a:pt x="958" y="9600"/>
                        </a:lnTo>
                        <a:lnTo>
                          <a:pt x="348" y="8640"/>
                        </a:lnTo>
                        <a:lnTo>
                          <a:pt x="174" y="8160"/>
                        </a:lnTo>
                        <a:lnTo>
                          <a:pt x="0" y="672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3399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 algn="l" defTabSz="914400">
                      <a:lnSpc>
                        <a:spcPct val="100000"/>
                      </a:lnSpc>
                      <a:defRPr sz="2400">
                        <a:latin typeface="Times New Roman"/>
                        <a:ea typeface="Times New Roman"/>
                        <a:cs typeface="Times New Roman"/>
                        <a:sym typeface="Times New Roman"/>
                      </a:defRPr>
                    </a:pPr>
                    <a:endParaRPr/>
                  </a:p>
                </p:txBody>
              </p:sp>
              <p:sp>
                <p:nvSpPr>
                  <p:cNvPr id="270" name="Freeform 17"/>
                  <p:cNvSpPr/>
                  <p:nvPr/>
                </p:nvSpPr>
                <p:spPr>
                  <a:xfrm>
                    <a:off x="905101" y="2450635"/>
                    <a:ext cx="343633" cy="32500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5400" y="0"/>
                        </a:moveTo>
                        <a:lnTo>
                          <a:pt x="10607" y="248"/>
                        </a:lnTo>
                        <a:lnTo>
                          <a:pt x="15429" y="248"/>
                        </a:lnTo>
                        <a:lnTo>
                          <a:pt x="18129" y="0"/>
                        </a:lnTo>
                        <a:lnTo>
                          <a:pt x="21600" y="1986"/>
                        </a:lnTo>
                        <a:lnTo>
                          <a:pt x="19286" y="2731"/>
                        </a:lnTo>
                        <a:lnTo>
                          <a:pt x="18129" y="3724"/>
                        </a:lnTo>
                        <a:lnTo>
                          <a:pt x="17357" y="4221"/>
                        </a:lnTo>
                        <a:lnTo>
                          <a:pt x="16779" y="4966"/>
                        </a:lnTo>
                        <a:lnTo>
                          <a:pt x="16779" y="6703"/>
                        </a:lnTo>
                        <a:lnTo>
                          <a:pt x="15236" y="7448"/>
                        </a:lnTo>
                        <a:lnTo>
                          <a:pt x="13886" y="7448"/>
                        </a:lnTo>
                        <a:lnTo>
                          <a:pt x="13500" y="7697"/>
                        </a:lnTo>
                        <a:lnTo>
                          <a:pt x="12150" y="7697"/>
                        </a:lnTo>
                        <a:lnTo>
                          <a:pt x="11571" y="6703"/>
                        </a:lnTo>
                        <a:lnTo>
                          <a:pt x="10607" y="5214"/>
                        </a:lnTo>
                        <a:lnTo>
                          <a:pt x="9643" y="4221"/>
                        </a:lnTo>
                        <a:lnTo>
                          <a:pt x="6943" y="4221"/>
                        </a:lnTo>
                        <a:lnTo>
                          <a:pt x="6557" y="5959"/>
                        </a:lnTo>
                        <a:lnTo>
                          <a:pt x="6750" y="7697"/>
                        </a:lnTo>
                        <a:lnTo>
                          <a:pt x="6750" y="8690"/>
                        </a:lnTo>
                        <a:lnTo>
                          <a:pt x="6943" y="9683"/>
                        </a:lnTo>
                        <a:lnTo>
                          <a:pt x="8100" y="9434"/>
                        </a:lnTo>
                        <a:lnTo>
                          <a:pt x="9643" y="8441"/>
                        </a:lnTo>
                        <a:lnTo>
                          <a:pt x="10607" y="8441"/>
                        </a:lnTo>
                        <a:lnTo>
                          <a:pt x="11379" y="8938"/>
                        </a:lnTo>
                        <a:lnTo>
                          <a:pt x="11379" y="9683"/>
                        </a:lnTo>
                        <a:lnTo>
                          <a:pt x="10800" y="10924"/>
                        </a:lnTo>
                        <a:lnTo>
                          <a:pt x="10607" y="11669"/>
                        </a:lnTo>
                        <a:lnTo>
                          <a:pt x="10607" y="12414"/>
                        </a:lnTo>
                        <a:lnTo>
                          <a:pt x="10414" y="13407"/>
                        </a:lnTo>
                        <a:lnTo>
                          <a:pt x="10800" y="14400"/>
                        </a:lnTo>
                        <a:lnTo>
                          <a:pt x="11957" y="15641"/>
                        </a:lnTo>
                        <a:lnTo>
                          <a:pt x="12150" y="15393"/>
                        </a:lnTo>
                        <a:lnTo>
                          <a:pt x="12150" y="16634"/>
                        </a:lnTo>
                        <a:lnTo>
                          <a:pt x="11571" y="17628"/>
                        </a:lnTo>
                        <a:lnTo>
                          <a:pt x="11186" y="18621"/>
                        </a:lnTo>
                        <a:lnTo>
                          <a:pt x="10800" y="20359"/>
                        </a:lnTo>
                        <a:lnTo>
                          <a:pt x="9836" y="20855"/>
                        </a:lnTo>
                        <a:lnTo>
                          <a:pt x="8293" y="20855"/>
                        </a:lnTo>
                        <a:lnTo>
                          <a:pt x="8293" y="19614"/>
                        </a:lnTo>
                        <a:lnTo>
                          <a:pt x="8100" y="17379"/>
                        </a:lnTo>
                        <a:lnTo>
                          <a:pt x="7329" y="16634"/>
                        </a:lnTo>
                        <a:lnTo>
                          <a:pt x="6943" y="15641"/>
                        </a:lnTo>
                        <a:lnTo>
                          <a:pt x="7329" y="13655"/>
                        </a:lnTo>
                        <a:lnTo>
                          <a:pt x="6557" y="12910"/>
                        </a:lnTo>
                        <a:lnTo>
                          <a:pt x="4629" y="13655"/>
                        </a:lnTo>
                        <a:lnTo>
                          <a:pt x="3857" y="12910"/>
                        </a:lnTo>
                        <a:lnTo>
                          <a:pt x="3086" y="13903"/>
                        </a:lnTo>
                        <a:lnTo>
                          <a:pt x="3857" y="14648"/>
                        </a:lnTo>
                        <a:lnTo>
                          <a:pt x="5207" y="15393"/>
                        </a:lnTo>
                        <a:lnTo>
                          <a:pt x="5400" y="15890"/>
                        </a:lnTo>
                        <a:lnTo>
                          <a:pt x="6171" y="17379"/>
                        </a:lnTo>
                        <a:lnTo>
                          <a:pt x="6171" y="18372"/>
                        </a:lnTo>
                        <a:lnTo>
                          <a:pt x="5400" y="19862"/>
                        </a:lnTo>
                        <a:lnTo>
                          <a:pt x="4436" y="21352"/>
                        </a:lnTo>
                        <a:lnTo>
                          <a:pt x="3857" y="21600"/>
                        </a:lnTo>
                        <a:lnTo>
                          <a:pt x="3857" y="19614"/>
                        </a:lnTo>
                        <a:lnTo>
                          <a:pt x="4243" y="18372"/>
                        </a:lnTo>
                        <a:lnTo>
                          <a:pt x="1543" y="16386"/>
                        </a:lnTo>
                        <a:lnTo>
                          <a:pt x="1350" y="15393"/>
                        </a:lnTo>
                        <a:lnTo>
                          <a:pt x="0" y="14648"/>
                        </a:lnTo>
                        <a:lnTo>
                          <a:pt x="386" y="12910"/>
                        </a:lnTo>
                        <a:lnTo>
                          <a:pt x="1350" y="11917"/>
                        </a:lnTo>
                        <a:lnTo>
                          <a:pt x="2121" y="10428"/>
                        </a:lnTo>
                        <a:lnTo>
                          <a:pt x="2893" y="8690"/>
                        </a:lnTo>
                        <a:lnTo>
                          <a:pt x="3086" y="6952"/>
                        </a:lnTo>
                        <a:lnTo>
                          <a:pt x="2893" y="5214"/>
                        </a:lnTo>
                        <a:lnTo>
                          <a:pt x="3471" y="4717"/>
                        </a:lnTo>
                        <a:lnTo>
                          <a:pt x="3857" y="3972"/>
                        </a:lnTo>
                        <a:lnTo>
                          <a:pt x="3086" y="2731"/>
                        </a:lnTo>
                        <a:lnTo>
                          <a:pt x="5400" y="0"/>
                        </a:lnTo>
                        <a:close/>
                      </a:path>
                    </a:pathLst>
                  </a:custGeom>
                  <a:solidFill>
                    <a:srgbClr val="3399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 algn="l" defTabSz="914400">
                      <a:lnSpc>
                        <a:spcPct val="100000"/>
                      </a:lnSpc>
                      <a:defRPr sz="2400">
                        <a:latin typeface="Times New Roman"/>
                        <a:ea typeface="Times New Roman"/>
                        <a:cs typeface="Times New Roman"/>
                        <a:sym typeface="Times New Roman"/>
                      </a:defRPr>
                    </a:pPr>
                    <a:endParaRPr/>
                  </a:p>
                </p:txBody>
              </p:sp>
              <p:sp>
                <p:nvSpPr>
                  <p:cNvPr id="271" name="Freeform 18"/>
                  <p:cNvSpPr/>
                  <p:nvPr/>
                </p:nvSpPr>
                <p:spPr>
                  <a:xfrm>
                    <a:off x="543061" y="2304941"/>
                    <a:ext cx="380450" cy="45202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7140"/>
                        </a:moveTo>
                        <a:lnTo>
                          <a:pt x="4355" y="3927"/>
                        </a:lnTo>
                        <a:lnTo>
                          <a:pt x="6619" y="2499"/>
                        </a:lnTo>
                        <a:lnTo>
                          <a:pt x="7839" y="1250"/>
                        </a:lnTo>
                        <a:lnTo>
                          <a:pt x="11323" y="0"/>
                        </a:lnTo>
                        <a:lnTo>
                          <a:pt x="13239" y="2678"/>
                        </a:lnTo>
                        <a:lnTo>
                          <a:pt x="14981" y="1428"/>
                        </a:lnTo>
                        <a:lnTo>
                          <a:pt x="15677" y="714"/>
                        </a:lnTo>
                        <a:lnTo>
                          <a:pt x="17419" y="0"/>
                        </a:lnTo>
                        <a:lnTo>
                          <a:pt x="18290" y="0"/>
                        </a:lnTo>
                        <a:lnTo>
                          <a:pt x="18465" y="1071"/>
                        </a:lnTo>
                        <a:lnTo>
                          <a:pt x="18465" y="1785"/>
                        </a:lnTo>
                        <a:lnTo>
                          <a:pt x="17594" y="2856"/>
                        </a:lnTo>
                        <a:lnTo>
                          <a:pt x="17594" y="3570"/>
                        </a:lnTo>
                        <a:lnTo>
                          <a:pt x="20206" y="6783"/>
                        </a:lnTo>
                        <a:lnTo>
                          <a:pt x="20555" y="8569"/>
                        </a:lnTo>
                        <a:lnTo>
                          <a:pt x="21252" y="8569"/>
                        </a:lnTo>
                        <a:lnTo>
                          <a:pt x="21600" y="9640"/>
                        </a:lnTo>
                        <a:lnTo>
                          <a:pt x="20555" y="10532"/>
                        </a:lnTo>
                        <a:lnTo>
                          <a:pt x="19858" y="9997"/>
                        </a:lnTo>
                        <a:lnTo>
                          <a:pt x="18290" y="10711"/>
                        </a:lnTo>
                        <a:lnTo>
                          <a:pt x="18465" y="12674"/>
                        </a:lnTo>
                        <a:lnTo>
                          <a:pt x="16723" y="13924"/>
                        </a:lnTo>
                        <a:lnTo>
                          <a:pt x="16723" y="19101"/>
                        </a:lnTo>
                        <a:lnTo>
                          <a:pt x="15677" y="20172"/>
                        </a:lnTo>
                        <a:lnTo>
                          <a:pt x="14981" y="21600"/>
                        </a:lnTo>
                        <a:lnTo>
                          <a:pt x="14110" y="21243"/>
                        </a:lnTo>
                        <a:lnTo>
                          <a:pt x="12716" y="20529"/>
                        </a:lnTo>
                        <a:lnTo>
                          <a:pt x="11497" y="19815"/>
                        </a:lnTo>
                        <a:lnTo>
                          <a:pt x="10626" y="18744"/>
                        </a:lnTo>
                        <a:lnTo>
                          <a:pt x="7316" y="18922"/>
                        </a:lnTo>
                        <a:lnTo>
                          <a:pt x="4529" y="18208"/>
                        </a:lnTo>
                        <a:lnTo>
                          <a:pt x="2787" y="16245"/>
                        </a:lnTo>
                        <a:lnTo>
                          <a:pt x="1568" y="14817"/>
                        </a:lnTo>
                        <a:lnTo>
                          <a:pt x="697" y="13745"/>
                        </a:lnTo>
                        <a:lnTo>
                          <a:pt x="697" y="11246"/>
                        </a:lnTo>
                        <a:lnTo>
                          <a:pt x="0" y="7140"/>
                        </a:lnTo>
                        <a:close/>
                      </a:path>
                    </a:pathLst>
                  </a:custGeom>
                  <a:solidFill>
                    <a:srgbClr val="3399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 algn="l" defTabSz="914400">
                      <a:lnSpc>
                        <a:spcPct val="100000"/>
                      </a:lnSpc>
                      <a:defRPr sz="2400">
                        <a:latin typeface="Times New Roman"/>
                        <a:ea typeface="Times New Roman"/>
                        <a:cs typeface="Times New Roman"/>
                        <a:sym typeface="Times New Roman"/>
                      </a:defRPr>
                    </a:pPr>
                    <a:endParaRPr/>
                  </a:p>
                </p:txBody>
              </p:sp>
              <p:sp>
                <p:nvSpPr>
                  <p:cNvPr id="272" name="Freeform 19"/>
                  <p:cNvSpPr/>
                  <p:nvPr/>
                </p:nvSpPr>
                <p:spPr>
                  <a:xfrm>
                    <a:off x="1353050" y="2562706"/>
                    <a:ext cx="727151" cy="41840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0"/>
                        </a:moveTo>
                        <a:lnTo>
                          <a:pt x="1914" y="193"/>
                        </a:lnTo>
                        <a:lnTo>
                          <a:pt x="3463" y="386"/>
                        </a:lnTo>
                        <a:lnTo>
                          <a:pt x="4192" y="3471"/>
                        </a:lnTo>
                        <a:lnTo>
                          <a:pt x="4375" y="4629"/>
                        </a:lnTo>
                        <a:lnTo>
                          <a:pt x="4557" y="5014"/>
                        </a:lnTo>
                        <a:lnTo>
                          <a:pt x="5104" y="4243"/>
                        </a:lnTo>
                        <a:lnTo>
                          <a:pt x="5924" y="4243"/>
                        </a:lnTo>
                        <a:lnTo>
                          <a:pt x="6380" y="5014"/>
                        </a:lnTo>
                        <a:lnTo>
                          <a:pt x="6653" y="4821"/>
                        </a:lnTo>
                        <a:lnTo>
                          <a:pt x="7382" y="3471"/>
                        </a:lnTo>
                        <a:lnTo>
                          <a:pt x="7565" y="3471"/>
                        </a:lnTo>
                        <a:lnTo>
                          <a:pt x="8111" y="2700"/>
                        </a:lnTo>
                        <a:lnTo>
                          <a:pt x="8749" y="2700"/>
                        </a:lnTo>
                        <a:lnTo>
                          <a:pt x="10663" y="4243"/>
                        </a:lnTo>
                        <a:lnTo>
                          <a:pt x="11575" y="4243"/>
                        </a:lnTo>
                        <a:lnTo>
                          <a:pt x="12395" y="5593"/>
                        </a:lnTo>
                        <a:lnTo>
                          <a:pt x="13215" y="6171"/>
                        </a:lnTo>
                        <a:lnTo>
                          <a:pt x="13944" y="7136"/>
                        </a:lnTo>
                        <a:lnTo>
                          <a:pt x="14582" y="7329"/>
                        </a:lnTo>
                        <a:lnTo>
                          <a:pt x="16132" y="8486"/>
                        </a:lnTo>
                        <a:lnTo>
                          <a:pt x="16861" y="10221"/>
                        </a:lnTo>
                        <a:lnTo>
                          <a:pt x="17225" y="11186"/>
                        </a:lnTo>
                        <a:lnTo>
                          <a:pt x="17134" y="11764"/>
                        </a:lnTo>
                        <a:lnTo>
                          <a:pt x="17772" y="12729"/>
                        </a:lnTo>
                        <a:lnTo>
                          <a:pt x="18228" y="13114"/>
                        </a:lnTo>
                        <a:lnTo>
                          <a:pt x="18501" y="13307"/>
                        </a:lnTo>
                        <a:lnTo>
                          <a:pt x="19048" y="13500"/>
                        </a:lnTo>
                        <a:lnTo>
                          <a:pt x="20051" y="15043"/>
                        </a:lnTo>
                        <a:lnTo>
                          <a:pt x="20051" y="16200"/>
                        </a:lnTo>
                        <a:lnTo>
                          <a:pt x="20689" y="17164"/>
                        </a:lnTo>
                        <a:lnTo>
                          <a:pt x="20780" y="17743"/>
                        </a:lnTo>
                        <a:lnTo>
                          <a:pt x="21600" y="19671"/>
                        </a:lnTo>
                        <a:lnTo>
                          <a:pt x="20871" y="21600"/>
                        </a:lnTo>
                        <a:lnTo>
                          <a:pt x="19959" y="21600"/>
                        </a:lnTo>
                        <a:lnTo>
                          <a:pt x="19686" y="20829"/>
                        </a:lnTo>
                        <a:lnTo>
                          <a:pt x="19322" y="20829"/>
                        </a:lnTo>
                        <a:lnTo>
                          <a:pt x="18957" y="21021"/>
                        </a:lnTo>
                        <a:lnTo>
                          <a:pt x="17134" y="16971"/>
                        </a:lnTo>
                        <a:lnTo>
                          <a:pt x="16041" y="17164"/>
                        </a:lnTo>
                        <a:lnTo>
                          <a:pt x="14947" y="16971"/>
                        </a:lnTo>
                        <a:lnTo>
                          <a:pt x="14582" y="17357"/>
                        </a:lnTo>
                        <a:lnTo>
                          <a:pt x="14218" y="18129"/>
                        </a:lnTo>
                        <a:lnTo>
                          <a:pt x="14127" y="17743"/>
                        </a:lnTo>
                        <a:lnTo>
                          <a:pt x="13580" y="18900"/>
                        </a:lnTo>
                        <a:lnTo>
                          <a:pt x="12851" y="20829"/>
                        </a:lnTo>
                        <a:lnTo>
                          <a:pt x="12304" y="20057"/>
                        </a:lnTo>
                        <a:lnTo>
                          <a:pt x="11575" y="19479"/>
                        </a:lnTo>
                        <a:lnTo>
                          <a:pt x="11028" y="19479"/>
                        </a:lnTo>
                        <a:lnTo>
                          <a:pt x="10299" y="18900"/>
                        </a:lnTo>
                        <a:lnTo>
                          <a:pt x="9934" y="19479"/>
                        </a:lnTo>
                        <a:lnTo>
                          <a:pt x="9478" y="16971"/>
                        </a:lnTo>
                        <a:lnTo>
                          <a:pt x="8658" y="14657"/>
                        </a:lnTo>
                        <a:lnTo>
                          <a:pt x="7747" y="11764"/>
                        </a:lnTo>
                        <a:lnTo>
                          <a:pt x="7018" y="10221"/>
                        </a:lnTo>
                        <a:lnTo>
                          <a:pt x="6380" y="8679"/>
                        </a:lnTo>
                        <a:lnTo>
                          <a:pt x="5104" y="8679"/>
                        </a:lnTo>
                        <a:lnTo>
                          <a:pt x="3828" y="9450"/>
                        </a:lnTo>
                        <a:lnTo>
                          <a:pt x="3281" y="8486"/>
                        </a:lnTo>
                        <a:lnTo>
                          <a:pt x="2005" y="7714"/>
                        </a:lnTo>
                        <a:lnTo>
                          <a:pt x="1458" y="6943"/>
                        </a:lnTo>
                        <a:lnTo>
                          <a:pt x="1458" y="3857"/>
                        </a:lnTo>
                        <a:lnTo>
                          <a:pt x="1549" y="231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3399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 algn="l" defTabSz="914400">
                      <a:lnSpc>
                        <a:spcPct val="100000"/>
                      </a:lnSpc>
                      <a:defRPr sz="2400">
                        <a:latin typeface="Times New Roman"/>
                        <a:ea typeface="Times New Roman"/>
                        <a:cs typeface="Times New Roman"/>
                        <a:sym typeface="Times New Roman"/>
                      </a:defRPr>
                    </a:pPr>
                    <a:endParaRPr/>
                  </a:p>
                </p:txBody>
              </p:sp>
              <p:sp>
                <p:nvSpPr>
                  <p:cNvPr id="273" name="Freeform 20"/>
                  <p:cNvSpPr/>
                  <p:nvPr/>
                </p:nvSpPr>
                <p:spPr>
                  <a:xfrm>
                    <a:off x="-1" y="2260113"/>
                    <a:ext cx="444882" cy="55662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580"/>
                        </a:moveTo>
                        <a:lnTo>
                          <a:pt x="2234" y="0"/>
                        </a:lnTo>
                        <a:lnTo>
                          <a:pt x="4767" y="1015"/>
                        </a:lnTo>
                        <a:lnTo>
                          <a:pt x="5214" y="2030"/>
                        </a:lnTo>
                        <a:lnTo>
                          <a:pt x="5214" y="2319"/>
                        </a:lnTo>
                        <a:lnTo>
                          <a:pt x="5810" y="2609"/>
                        </a:lnTo>
                        <a:lnTo>
                          <a:pt x="5810" y="2899"/>
                        </a:lnTo>
                        <a:lnTo>
                          <a:pt x="6554" y="3189"/>
                        </a:lnTo>
                        <a:lnTo>
                          <a:pt x="6554" y="3914"/>
                        </a:lnTo>
                        <a:lnTo>
                          <a:pt x="9236" y="6234"/>
                        </a:lnTo>
                        <a:lnTo>
                          <a:pt x="9534" y="6234"/>
                        </a:lnTo>
                        <a:lnTo>
                          <a:pt x="10428" y="7393"/>
                        </a:lnTo>
                        <a:lnTo>
                          <a:pt x="10726" y="7393"/>
                        </a:lnTo>
                        <a:lnTo>
                          <a:pt x="12513" y="8118"/>
                        </a:lnTo>
                        <a:lnTo>
                          <a:pt x="15939" y="8553"/>
                        </a:lnTo>
                        <a:lnTo>
                          <a:pt x="16088" y="11307"/>
                        </a:lnTo>
                        <a:lnTo>
                          <a:pt x="16982" y="11742"/>
                        </a:lnTo>
                        <a:lnTo>
                          <a:pt x="16684" y="12612"/>
                        </a:lnTo>
                        <a:lnTo>
                          <a:pt x="18770" y="14062"/>
                        </a:lnTo>
                        <a:lnTo>
                          <a:pt x="20557" y="14642"/>
                        </a:lnTo>
                        <a:lnTo>
                          <a:pt x="20557" y="18991"/>
                        </a:lnTo>
                        <a:lnTo>
                          <a:pt x="21600" y="20730"/>
                        </a:lnTo>
                        <a:lnTo>
                          <a:pt x="20855" y="21310"/>
                        </a:lnTo>
                        <a:lnTo>
                          <a:pt x="19663" y="21600"/>
                        </a:lnTo>
                        <a:lnTo>
                          <a:pt x="19514" y="20005"/>
                        </a:lnTo>
                        <a:lnTo>
                          <a:pt x="17578" y="21600"/>
                        </a:lnTo>
                        <a:lnTo>
                          <a:pt x="16088" y="19281"/>
                        </a:lnTo>
                        <a:lnTo>
                          <a:pt x="15343" y="17686"/>
                        </a:lnTo>
                        <a:lnTo>
                          <a:pt x="12960" y="15511"/>
                        </a:lnTo>
                        <a:lnTo>
                          <a:pt x="12364" y="15511"/>
                        </a:lnTo>
                        <a:lnTo>
                          <a:pt x="10130" y="14352"/>
                        </a:lnTo>
                        <a:lnTo>
                          <a:pt x="9832" y="13192"/>
                        </a:lnTo>
                        <a:lnTo>
                          <a:pt x="9832" y="12467"/>
                        </a:lnTo>
                        <a:lnTo>
                          <a:pt x="8044" y="9278"/>
                        </a:lnTo>
                        <a:lnTo>
                          <a:pt x="7150" y="7393"/>
                        </a:lnTo>
                        <a:lnTo>
                          <a:pt x="5065" y="5654"/>
                        </a:lnTo>
                        <a:lnTo>
                          <a:pt x="2086" y="2899"/>
                        </a:lnTo>
                        <a:lnTo>
                          <a:pt x="0" y="580"/>
                        </a:lnTo>
                        <a:close/>
                      </a:path>
                    </a:pathLst>
                  </a:custGeom>
                  <a:solidFill>
                    <a:srgbClr val="3399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 algn="l" defTabSz="914400">
                      <a:lnSpc>
                        <a:spcPct val="100000"/>
                      </a:lnSpc>
                      <a:defRPr sz="2400">
                        <a:latin typeface="Times New Roman"/>
                        <a:ea typeface="Times New Roman"/>
                        <a:cs typeface="Times New Roman"/>
                        <a:sym typeface="Times New Roman"/>
                      </a:defRPr>
                    </a:pPr>
                    <a:endParaRPr/>
                  </a:p>
                </p:txBody>
              </p:sp>
              <p:sp>
                <p:nvSpPr>
                  <p:cNvPr id="274" name="Freeform 21"/>
                  <p:cNvSpPr/>
                  <p:nvPr/>
                </p:nvSpPr>
                <p:spPr>
                  <a:xfrm>
                    <a:off x="788512" y="1662397"/>
                    <a:ext cx="423404" cy="61266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1409" y="0"/>
                        </a:moveTo>
                        <a:lnTo>
                          <a:pt x="3287" y="0"/>
                        </a:lnTo>
                        <a:lnTo>
                          <a:pt x="5322" y="2371"/>
                        </a:lnTo>
                        <a:lnTo>
                          <a:pt x="5009" y="4478"/>
                        </a:lnTo>
                        <a:lnTo>
                          <a:pt x="6261" y="5137"/>
                        </a:lnTo>
                        <a:lnTo>
                          <a:pt x="6887" y="6585"/>
                        </a:lnTo>
                        <a:lnTo>
                          <a:pt x="8296" y="7244"/>
                        </a:lnTo>
                        <a:lnTo>
                          <a:pt x="10017" y="7376"/>
                        </a:lnTo>
                        <a:lnTo>
                          <a:pt x="12522" y="8429"/>
                        </a:lnTo>
                        <a:lnTo>
                          <a:pt x="14087" y="9878"/>
                        </a:lnTo>
                        <a:lnTo>
                          <a:pt x="14557" y="9878"/>
                        </a:lnTo>
                        <a:lnTo>
                          <a:pt x="16591" y="10932"/>
                        </a:lnTo>
                        <a:lnTo>
                          <a:pt x="16591" y="13566"/>
                        </a:lnTo>
                        <a:lnTo>
                          <a:pt x="17217" y="14751"/>
                        </a:lnTo>
                        <a:lnTo>
                          <a:pt x="17843" y="15541"/>
                        </a:lnTo>
                        <a:lnTo>
                          <a:pt x="18783" y="16200"/>
                        </a:lnTo>
                        <a:lnTo>
                          <a:pt x="19565" y="17122"/>
                        </a:lnTo>
                        <a:lnTo>
                          <a:pt x="20035" y="18176"/>
                        </a:lnTo>
                        <a:lnTo>
                          <a:pt x="21600" y="18966"/>
                        </a:lnTo>
                        <a:lnTo>
                          <a:pt x="21443" y="20020"/>
                        </a:lnTo>
                        <a:lnTo>
                          <a:pt x="19722" y="20283"/>
                        </a:lnTo>
                        <a:lnTo>
                          <a:pt x="19096" y="19361"/>
                        </a:lnTo>
                        <a:lnTo>
                          <a:pt x="17843" y="19361"/>
                        </a:lnTo>
                        <a:lnTo>
                          <a:pt x="17843" y="21600"/>
                        </a:lnTo>
                        <a:lnTo>
                          <a:pt x="16904" y="21600"/>
                        </a:lnTo>
                        <a:lnTo>
                          <a:pt x="15652" y="20546"/>
                        </a:lnTo>
                        <a:lnTo>
                          <a:pt x="14713" y="20020"/>
                        </a:lnTo>
                        <a:lnTo>
                          <a:pt x="14713" y="18834"/>
                        </a:lnTo>
                        <a:lnTo>
                          <a:pt x="12835" y="18834"/>
                        </a:lnTo>
                        <a:lnTo>
                          <a:pt x="12209" y="20020"/>
                        </a:lnTo>
                        <a:lnTo>
                          <a:pt x="11583" y="18834"/>
                        </a:lnTo>
                        <a:lnTo>
                          <a:pt x="11426" y="17649"/>
                        </a:lnTo>
                        <a:lnTo>
                          <a:pt x="13774" y="17122"/>
                        </a:lnTo>
                        <a:lnTo>
                          <a:pt x="15026" y="17385"/>
                        </a:lnTo>
                        <a:lnTo>
                          <a:pt x="15183" y="15278"/>
                        </a:lnTo>
                        <a:lnTo>
                          <a:pt x="13930" y="14620"/>
                        </a:lnTo>
                        <a:lnTo>
                          <a:pt x="13148" y="12907"/>
                        </a:lnTo>
                        <a:lnTo>
                          <a:pt x="12522" y="10800"/>
                        </a:lnTo>
                        <a:lnTo>
                          <a:pt x="10174" y="10010"/>
                        </a:lnTo>
                        <a:lnTo>
                          <a:pt x="9078" y="8956"/>
                        </a:lnTo>
                        <a:lnTo>
                          <a:pt x="7200" y="8429"/>
                        </a:lnTo>
                        <a:lnTo>
                          <a:pt x="8296" y="10537"/>
                        </a:lnTo>
                        <a:lnTo>
                          <a:pt x="6261" y="11459"/>
                        </a:lnTo>
                        <a:lnTo>
                          <a:pt x="5009" y="9220"/>
                        </a:lnTo>
                        <a:lnTo>
                          <a:pt x="3913" y="8693"/>
                        </a:lnTo>
                        <a:lnTo>
                          <a:pt x="3913" y="7376"/>
                        </a:lnTo>
                        <a:lnTo>
                          <a:pt x="2504" y="6059"/>
                        </a:lnTo>
                        <a:lnTo>
                          <a:pt x="783" y="5137"/>
                        </a:lnTo>
                        <a:lnTo>
                          <a:pt x="0" y="4215"/>
                        </a:lnTo>
                        <a:lnTo>
                          <a:pt x="313" y="3556"/>
                        </a:lnTo>
                        <a:lnTo>
                          <a:pt x="1565" y="3951"/>
                        </a:lnTo>
                        <a:lnTo>
                          <a:pt x="2035" y="3029"/>
                        </a:lnTo>
                        <a:lnTo>
                          <a:pt x="1565" y="1844"/>
                        </a:lnTo>
                        <a:lnTo>
                          <a:pt x="1409" y="0"/>
                        </a:lnTo>
                        <a:close/>
                      </a:path>
                    </a:pathLst>
                  </a:custGeom>
                  <a:solidFill>
                    <a:srgbClr val="3399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 algn="l" defTabSz="914400">
                      <a:lnSpc>
                        <a:spcPct val="100000"/>
                      </a:lnSpc>
                      <a:defRPr sz="2400">
                        <a:latin typeface="Times New Roman"/>
                        <a:ea typeface="Times New Roman"/>
                        <a:cs typeface="Times New Roman"/>
                        <a:sym typeface="Times New Roman"/>
                      </a:defRPr>
                    </a:pPr>
                    <a:endParaRPr/>
                  </a:p>
                </p:txBody>
              </p:sp>
              <p:sp>
                <p:nvSpPr>
                  <p:cNvPr id="275" name="Freeform 22"/>
                  <p:cNvSpPr/>
                  <p:nvPr/>
                </p:nvSpPr>
                <p:spPr>
                  <a:xfrm>
                    <a:off x="690331" y="623865"/>
                    <a:ext cx="312952" cy="52300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4447" y="0"/>
                        </a:moveTo>
                        <a:lnTo>
                          <a:pt x="8682" y="1389"/>
                        </a:lnTo>
                        <a:lnTo>
                          <a:pt x="11224" y="3086"/>
                        </a:lnTo>
                        <a:lnTo>
                          <a:pt x="12918" y="4937"/>
                        </a:lnTo>
                        <a:lnTo>
                          <a:pt x="14400" y="4937"/>
                        </a:lnTo>
                        <a:lnTo>
                          <a:pt x="13976" y="6171"/>
                        </a:lnTo>
                        <a:lnTo>
                          <a:pt x="15671" y="6943"/>
                        </a:lnTo>
                        <a:lnTo>
                          <a:pt x="16941" y="8177"/>
                        </a:lnTo>
                        <a:lnTo>
                          <a:pt x="19694" y="10646"/>
                        </a:lnTo>
                        <a:lnTo>
                          <a:pt x="21600" y="13577"/>
                        </a:lnTo>
                        <a:lnTo>
                          <a:pt x="18000" y="13269"/>
                        </a:lnTo>
                        <a:lnTo>
                          <a:pt x="15247" y="12960"/>
                        </a:lnTo>
                        <a:lnTo>
                          <a:pt x="17153" y="14966"/>
                        </a:lnTo>
                        <a:lnTo>
                          <a:pt x="17153" y="17434"/>
                        </a:lnTo>
                        <a:lnTo>
                          <a:pt x="16094" y="16817"/>
                        </a:lnTo>
                        <a:lnTo>
                          <a:pt x="14612" y="15737"/>
                        </a:lnTo>
                        <a:lnTo>
                          <a:pt x="12071" y="14503"/>
                        </a:lnTo>
                        <a:lnTo>
                          <a:pt x="10588" y="13886"/>
                        </a:lnTo>
                        <a:lnTo>
                          <a:pt x="8471" y="14503"/>
                        </a:lnTo>
                        <a:lnTo>
                          <a:pt x="6988" y="14966"/>
                        </a:lnTo>
                        <a:lnTo>
                          <a:pt x="7835" y="16046"/>
                        </a:lnTo>
                        <a:lnTo>
                          <a:pt x="10165" y="16817"/>
                        </a:lnTo>
                        <a:lnTo>
                          <a:pt x="12282" y="17589"/>
                        </a:lnTo>
                        <a:lnTo>
                          <a:pt x="13129" y="19131"/>
                        </a:lnTo>
                        <a:lnTo>
                          <a:pt x="12918" y="20983"/>
                        </a:lnTo>
                        <a:lnTo>
                          <a:pt x="12918" y="21600"/>
                        </a:lnTo>
                        <a:lnTo>
                          <a:pt x="12071" y="21600"/>
                        </a:lnTo>
                        <a:lnTo>
                          <a:pt x="10588" y="20983"/>
                        </a:lnTo>
                        <a:lnTo>
                          <a:pt x="10165" y="20674"/>
                        </a:lnTo>
                        <a:lnTo>
                          <a:pt x="9318" y="20366"/>
                        </a:lnTo>
                        <a:lnTo>
                          <a:pt x="8471" y="21291"/>
                        </a:lnTo>
                        <a:lnTo>
                          <a:pt x="6988" y="21600"/>
                        </a:lnTo>
                        <a:lnTo>
                          <a:pt x="5929" y="20674"/>
                        </a:lnTo>
                        <a:lnTo>
                          <a:pt x="5929" y="18823"/>
                        </a:lnTo>
                        <a:lnTo>
                          <a:pt x="5506" y="17897"/>
                        </a:lnTo>
                        <a:lnTo>
                          <a:pt x="4235" y="17280"/>
                        </a:lnTo>
                        <a:lnTo>
                          <a:pt x="2753" y="18206"/>
                        </a:lnTo>
                        <a:lnTo>
                          <a:pt x="424" y="18206"/>
                        </a:lnTo>
                        <a:lnTo>
                          <a:pt x="0" y="17434"/>
                        </a:lnTo>
                        <a:lnTo>
                          <a:pt x="424" y="15429"/>
                        </a:lnTo>
                        <a:lnTo>
                          <a:pt x="2118" y="14194"/>
                        </a:lnTo>
                        <a:lnTo>
                          <a:pt x="1906" y="10800"/>
                        </a:lnTo>
                        <a:lnTo>
                          <a:pt x="1906" y="10029"/>
                        </a:lnTo>
                        <a:lnTo>
                          <a:pt x="3600" y="9874"/>
                        </a:lnTo>
                        <a:lnTo>
                          <a:pt x="5082" y="10646"/>
                        </a:lnTo>
                        <a:lnTo>
                          <a:pt x="7624" y="11109"/>
                        </a:lnTo>
                        <a:lnTo>
                          <a:pt x="7624" y="9566"/>
                        </a:lnTo>
                        <a:lnTo>
                          <a:pt x="6353" y="8794"/>
                        </a:lnTo>
                        <a:lnTo>
                          <a:pt x="5929" y="8177"/>
                        </a:lnTo>
                        <a:lnTo>
                          <a:pt x="8471" y="8177"/>
                        </a:lnTo>
                        <a:lnTo>
                          <a:pt x="9318" y="7560"/>
                        </a:lnTo>
                        <a:lnTo>
                          <a:pt x="8894" y="6943"/>
                        </a:lnTo>
                        <a:lnTo>
                          <a:pt x="8047" y="5554"/>
                        </a:lnTo>
                        <a:lnTo>
                          <a:pt x="6353" y="4011"/>
                        </a:lnTo>
                        <a:lnTo>
                          <a:pt x="4235" y="3240"/>
                        </a:lnTo>
                        <a:lnTo>
                          <a:pt x="3388" y="2006"/>
                        </a:lnTo>
                        <a:lnTo>
                          <a:pt x="4447" y="0"/>
                        </a:lnTo>
                        <a:close/>
                      </a:path>
                    </a:pathLst>
                  </a:custGeom>
                  <a:solidFill>
                    <a:srgbClr val="3399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 algn="l" defTabSz="914400">
                      <a:lnSpc>
                        <a:spcPct val="100000"/>
                      </a:lnSpc>
                      <a:defRPr sz="2400">
                        <a:latin typeface="Times New Roman"/>
                        <a:ea typeface="Times New Roman"/>
                        <a:cs typeface="Times New Roman"/>
                        <a:sym typeface="Times New Roman"/>
                      </a:defRPr>
                    </a:pPr>
                    <a:endParaRPr/>
                  </a:p>
                </p:txBody>
              </p:sp>
              <p:sp>
                <p:nvSpPr>
                  <p:cNvPr id="276" name="Freeform 23"/>
                  <p:cNvSpPr/>
                  <p:nvPr/>
                </p:nvSpPr>
                <p:spPr>
                  <a:xfrm>
                    <a:off x="328291" y="0"/>
                    <a:ext cx="343632" cy="42213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0"/>
                        </a:moveTo>
                        <a:lnTo>
                          <a:pt x="2121" y="0"/>
                        </a:lnTo>
                        <a:lnTo>
                          <a:pt x="2893" y="1529"/>
                        </a:lnTo>
                        <a:lnTo>
                          <a:pt x="5593" y="3823"/>
                        </a:lnTo>
                        <a:lnTo>
                          <a:pt x="6943" y="6308"/>
                        </a:lnTo>
                        <a:lnTo>
                          <a:pt x="9064" y="6690"/>
                        </a:lnTo>
                        <a:lnTo>
                          <a:pt x="10607" y="7073"/>
                        </a:lnTo>
                        <a:lnTo>
                          <a:pt x="11957" y="8219"/>
                        </a:lnTo>
                        <a:lnTo>
                          <a:pt x="13500" y="8219"/>
                        </a:lnTo>
                        <a:lnTo>
                          <a:pt x="15236" y="9749"/>
                        </a:lnTo>
                        <a:lnTo>
                          <a:pt x="16779" y="10896"/>
                        </a:lnTo>
                        <a:lnTo>
                          <a:pt x="18514" y="11660"/>
                        </a:lnTo>
                        <a:lnTo>
                          <a:pt x="18321" y="12425"/>
                        </a:lnTo>
                        <a:lnTo>
                          <a:pt x="17357" y="12998"/>
                        </a:lnTo>
                        <a:lnTo>
                          <a:pt x="16200" y="12998"/>
                        </a:lnTo>
                        <a:lnTo>
                          <a:pt x="15814" y="13763"/>
                        </a:lnTo>
                        <a:lnTo>
                          <a:pt x="17743" y="15292"/>
                        </a:lnTo>
                        <a:lnTo>
                          <a:pt x="19286" y="16821"/>
                        </a:lnTo>
                        <a:lnTo>
                          <a:pt x="21600" y="18350"/>
                        </a:lnTo>
                        <a:lnTo>
                          <a:pt x="20057" y="20071"/>
                        </a:lnTo>
                        <a:lnTo>
                          <a:pt x="18900" y="20644"/>
                        </a:lnTo>
                        <a:lnTo>
                          <a:pt x="19093" y="21600"/>
                        </a:lnTo>
                        <a:lnTo>
                          <a:pt x="16779" y="21600"/>
                        </a:lnTo>
                        <a:lnTo>
                          <a:pt x="16007" y="20835"/>
                        </a:lnTo>
                        <a:lnTo>
                          <a:pt x="14271" y="18924"/>
                        </a:lnTo>
                        <a:lnTo>
                          <a:pt x="12921" y="17012"/>
                        </a:lnTo>
                        <a:lnTo>
                          <a:pt x="10800" y="13954"/>
                        </a:lnTo>
                        <a:lnTo>
                          <a:pt x="8486" y="11660"/>
                        </a:lnTo>
                        <a:lnTo>
                          <a:pt x="5979" y="8411"/>
                        </a:lnTo>
                        <a:lnTo>
                          <a:pt x="4436" y="7455"/>
                        </a:lnTo>
                        <a:lnTo>
                          <a:pt x="3086" y="6690"/>
                        </a:lnTo>
                        <a:lnTo>
                          <a:pt x="2507" y="4779"/>
                        </a:lnTo>
                        <a:lnTo>
                          <a:pt x="193" y="3250"/>
                        </a:lnTo>
                        <a:lnTo>
                          <a:pt x="193" y="229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3399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 algn="l" defTabSz="914400">
                      <a:lnSpc>
                        <a:spcPct val="100000"/>
                      </a:lnSpc>
                      <a:defRPr sz="2400">
                        <a:latin typeface="Times New Roman"/>
                        <a:ea typeface="Times New Roman"/>
                        <a:cs typeface="Times New Roman"/>
                        <a:sym typeface="Times New Roman"/>
                      </a:defRPr>
                    </a:pPr>
                    <a:endParaRPr/>
                  </a:p>
                </p:txBody>
              </p:sp>
            </p:grpSp>
            <p:sp>
              <p:nvSpPr>
                <p:cNvPr id="278" name="Freeform 24"/>
                <p:cNvSpPr/>
                <p:nvPr/>
              </p:nvSpPr>
              <p:spPr>
                <a:xfrm>
                  <a:off x="3946442" y="1753283"/>
                  <a:ext cx="2507104" cy="321829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6180" y="2581"/>
                      </a:moveTo>
                      <a:lnTo>
                        <a:pt x="16524" y="3483"/>
                      </a:lnTo>
                      <a:lnTo>
                        <a:pt x="17185" y="4861"/>
                      </a:lnTo>
                      <a:lnTo>
                        <a:pt x="18533" y="7066"/>
                      </a:lnTo>
                      <a:lnTo>
                        <a:pt x="19035" y="7367"/>
                      </a:lnTo>
                      <a:lnTo>
                        <a:pt x="19353" y="7994"/>
                      </a:lnTo>
                      <a:lnTo>
                        <a:pt x="20410" y="7968"/>
                      </a:lnTo>
                      <a:lnTo>
                        <a:pt x="21124" y="7768"/>
                      </a:lnTo>
                      <a:lnTo>
                        <a:pt x="21600" y="7768"/>
                      </a:lnTo>
                      <a:lnTo>
                        <a:pt x="21574" y="8620"/>
                      </a:lnTo>
                      <a:lnTo>
                        <a:pt x="21388" y="9096"/>
                      </a:lnTo>
                      <a:lnTo>
                        <a:pt x="19459" y="11026"/>
                      </a:lnTo>
                      <a:lnTo>
                        <a:pt x="17687" y="13055"/>
                      </a:lnTo>
                      <a:lnTo>
                        <a:pt x="17714" y="13807"/>
                      </a:lnTo>
                      <a:lnTo>
                        <a:pt x="18216" y="14383"/>
                      </a:lnTo>
                      <a:lnTo>
                        <a:pt x="17978" y="14809"/>
                      </a:lnTo>
                      <a:lnTo>
                        <a:pt x="18110" y="15411"/>
                      </a:lnTo>
                      <a:lnTo>
                        <a:pt x="17978" y="15862"/>
                      </a:lnTo>
                      <a:lnTo>
                        <a:pt x="17555" y="16213"/>
                      </a:lnTo>
                      <a:lnTo>
                        <a:pt x="17185" y="16213"/>
                      </a:lnTo>
                      <a:lnTo>
                        <a:pt x="16603" y="16864"/>
                      </a:lnTo>
                      <a:lnTo>
                        <a:pt x="16074" y="17591"/>
                      </a:lnTo>
                      <a:lnTo>
                        <a:pt x="16180" y="18393"/>
                      </a:lnTo>
                      <a:lnTo>
                        <a:pt x="15651" y="18768"/>
                      </a:lnTo>
                      <a:lnTo>
                        <a:pt x="15149" y="19595"/>
                      </a:lnTo>
                      <a:lnTo>
                        <a:pt x="14541" y="20372"/>
                      </a:lnTo>
                      <a:lnTo>
                        <a:pt x="14224" y="20673"/>
                      </a:lnTo>
                      <a:lnTo>
                        <a:pt x="13959" y="20723"/>
                      </a:lnTo>
                      <a:lnTo>
                        <a:pt x="13457" y="21224"/>
                      </a:lnTo>
                      <a:lnTo>
                        <a:pt x="12637" y="21525"/>
                      </a:lnTo>
                      <a:lnTo>
                        <a:pt x="11633" y="21600"/>
                      </a:lnTo>
                      <a:lnTo>
                        <a:pt x="11051" y="21274"/>
                      </a:lnTo>
                      <a:lnTo>
                        <a:pt x="10998" y="20923"/>
                      </a:lnTo>
                      <a:lnTo>
                        <a:pt x="10893" y="20497"/>
                      </a:lnTo>
                      <a:lnTo>
                        <a:pt x="10496" y="20272"/>
                      </a:lnTo>
                      <a:lnTo>
                        <a:pt x="10179" y="19420"/>
                      </a:lnTo>
                      <a:lnTo>
                        <a:pt x="10073" y="19019"/>
                      </a:lnTo>
                      <a:lnTo>
                        <a:pt x="10020" y="18518"/>
                      </a:lnTo>
                      <a:lnTo>
                        <a:pt x="9861" y="18167"/>
                      </a:lnTo>
                      <a:lnTo>
                        <a:pt x="9809" y="17916"/>
                      </a:lnTo>
                      <a:lnTo>
                        <a:pt x="9491" y="17566"/>
                      </a:lnTo>
                      <a:lnTo>
                        <a:pt x="9148" y="17265"/>
                      </a:lnTo>
                      <a:lnTo>
                        <a:pt x="8910" y="16764"/>
                      </a:lnTo>
                      <a:lnTo>
                        <a:pt x="8725" y="16388"/>
                      </a:lnTo>
                      <a:lnTo>
                        <a:pt x="8804" y="15787"/>
                      </a:lnTo>
                      <a:lnTo>
                        <a:pt x="9333" y="14884"/>
                      </a:lnTo>
                      <a:lnTo>
                        <a:pt x="9438" y="13907"/>
                      </a:lnTo>
                      <a:lnTo>
                        <a:pt x="9042" y="12805"/>
                      </a:lnTo>
                      <a:lnTo>
                        <a:pt x="8487" y="12379"/>
                      </a:lnTo>
                      <a:lnTo>
                        <a:pt x="8090" y="11777"/>
                      </a:lnTo>
                      <a:lnTo>
                        <a:pt x="8222" y="10825"/>
                      </a:lnTo>
                      <a:lnTo>
                        <a:pt x="7958" y="10123"/>
                      </a:lnTo>
                      <a:lnTo>
                        <a:pt x="7271" y="10073"/>
                      </a:lnTo>
                      <a:lnTo>
                        <a:pt x="6583" y="9522"/>
                      </a:lnTo>
                      <a:lnTo>
                        <a:pt x="5684" y="9221"/>
                      </a:lnTo>
                      <a:lnTo>
                        <a:pt x="4732" y="9697"/>
                      </a:lnTo>
                      <a:lnTo>
                        <a:pt x="2353" y="9572"/>
                      </a:lnTo>
                      <a:lnTo>
                        <a:pt x="1031" y="8394"/>
                      </a:lnTo>
                      <a:lnTo>
                        <a:pt x="0" y="6791"/>
                      </a:lnTo>
                      <a:lnTo>
                        <a:pt x="185" y="6265"/>
                      </a:lnTo>
                      <a:lnTo>
                        <a:pt x="661" y="5864"/>
                      </a:lnTo>
                      <a:lnTo>
                        <a:pt x="872" y="4761"/>
                      </a:lnTo>
                      <a:lnTo>
                        <a:pt x="1190" y="3959"/>
                      </a:lnTo>
                      <a:lnTo>
                        <a:pt x="2089" y="3107"/>
                      </a:lnTo>
                      <a:lnTo>
                        <a:pt x="3040" y="2756"/>
                      </a:lnTo>
                      <a:lnTo>
                        <a:pt x="3939" y="1879"/>
                      </a:lnTo>
                      <a:lnTo>
                        <a:pt x="4151" y="1503"/>
                      </a:lnTo>
                      <a:lnTo>
                        <a:pt x="5341" y="576"/>
                      </a:lnTo>
                      <a:lnTo>
                        <a:pt x="6081" y="952"/>
                      </a:lnTo>
                      <a:lnTo>
                        <a:pt x="6610" y="902"/>
                      </a:lnTo>
                      <a:lnTo>
                        <a:pt x="7244" y="401"/>
                      </a:lnTo>
                      <a:lnTo>
                        <a:pt x="7984" y="351"/>
                      </a:lnTo>
                      <a:lnTo>
                        <a:pt x="8487" y="476"/>
                      </a:lnTo>
                      <a:lnTo>
                        <a:pt x="8936" y="75"/>
                      </a:lnTo>
                      <a:lnTo>
                        <a:pt x="9544" y="0"/>
                      </a:lnTo>
                      <a:lnTo>
                        <a:pt x="9676" y="752"/>
                      </a:lnTo>
                      <a:lnTo>
                        <a:pt x="10073" y="1278"/>
                      </a:lnTo>
                      <a:lnTo>
                        <a:pt x="11157" y="1804"/>
                      </a:lnTo>
                      <a:lnTo>
                        <a:pt x="12082" y="1904"/>
                      </a:lnTo>
                      <a:lnTo>
                        <a:pt x="12188" y="1303"/>
                      </a:lnTo>
                      <a:lnTo>
                        <a:pt x="12902" y="1303"/>
                      </a:lnTo>
                      <a:lnTo>
                        <a:pt x="13748" y="1679"/>
                      </a:lnTo>
                      <a:lnTo>
                        <a:pt x="14647" y="1879"/>
                      </a:lnTo>
                      <a:lnTo>
                        <a:pt x="15466" y="1654"/>
                      </a:lnTo>
                      <a:lnTo>
                        <a:pt x="16180" y="2581"/>
                      </a:lnTo>
                      <a:close/>
                    </a:path>
                  </a:pathLst>
                </a:custGeom>
                <a:solidFill>
                  <a:srgbClr val="3399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algn="l" defTabSz="914400">
                    <a:lnSpc>
                      <a:spcPct val="100000"/>
                    </a:lnSpc>
                    <a:defRPr sz="2400">
                      <a:latin typeface="Times New Roman"/>
                      <a:ea typeface="Times New Roman"/>
                      <a:cs typeface="Times New Roman"/>
                      <a:sym typeface="Times New Roman"/>
                    </a:defRPr>
                  </a:pPr>
                  <a:endParaRPr/>
                </a:p>
              </p:txBody>
            </p:sp>
            <p:grpSp>
              <p:nvGrpSpPr>
                <p:cNvPr id="283" name="Group 25"/>
                <p:cNvGrpSpPr/>
                <p:nvPr/>
              </p:nvGrpSpPr>
              <p:grpSpPr>
                <a:xfrm>
                  <a:off x="4117938" y="6453"/>
                  <a:ext cx="1106556" cy="1110056"/>
                  <a:chOff x="0" y="0"/>
                  <a:chExt cx="1106555" cy="1110054"/>
                </a:xfrm>
              </p:grpSpPr>
              <p:grpSp>
                <p:nvGrpSpPr>
                  <p:cNvPr id="281" name="Group 26"/>
                  <p:cNvGrpSpPr/>
                  <p:nvPr/>
                </p:nvGrpSpPr>
                <p:grpSpPr>
                  <a:xfrm>
                    <a:off x="446290" y="695185"/>
                    <a:ext cx="336247" cy="414870"/>
                    <a:chOff x="0" y="0"/>
                    <a:chExt cx="336246" cy="414868"/>
                  </a:xfrm>
                </p:grpSpPr>
                <p:sp>
                  <p:nvSpPr>
                    <p:cNvPr id="279" name="Freeform 27"/>
                    <p:cNvSpPr/>
                    <p:nvPr/>
                  </p:nvSpPr>
                  <p:spPr>
                    <a:xfrm>
                      <a:off x="0" y="153239"/>
                      <a:ext cx="158953" cy="231730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extrusionOk="0">
                          <a:moveTo>
                            <a:pt x="4985" y="6619"/>
                          </a:moveTo>
                          <a:lnTo>
                            <a:pt x="6646" y="4181"/>
                          </a:lnTo>
                          <a:lnTo>
                            <a:pt x="10385" y="4181"/>
                          </a:lnTo>
                          <a:lnTo>
                            <a:pt x="15785" y="0"/>
                          </a:lnTo>
                          <a:lnTo>
                            <a:pt x="17446" y="2787"/>
                          </a:lnTo>
                          <a:lnTo>
                            <a:pt x="20354" y="2787"/>
                          </a:lnTo>
                          <a:lnTo>
                            <a:pt x="21600" y="4181"/>
                          </a:lnTo>
                          <a:lnTo>
                            <a:pt x="19938" y="6619"/>
                          </a:lnTo>
                          <a:lnTo>
                            <a:pt x="17446" y="7316"/>
                          </a:lnTo>
                          <a:lnTo>
                            <a:pt x="17446" y="9406"/>
                          </a:lnTo>
                          <a:lnTo>
                            <a:pt x="17031" y="10452"/>
                          </a:lnTo>
                          <a:lnTo>
                            <a:pt x="16615" y="11845"/>
                          </a:lnTo>
                          <a:lnTo>
                            <a:pt x="17446" y="13587"/>
                          </a:lnTo>
                          <a:lnTo>
                            <a:pt x="15785" y="15329"/>
                          </a:lnTo>
                          <a:lnTo>
                            <a:pt x="14123" y="16374"/>
                          </a:lnTo>
                          <a:lnTo>
                            <a:pt x="12462" y="16374"/>
                          </a:lnTo>
                          <a:lnTo>
                            <a:pt x="12046" y="16723"/>
                          </a:lnTo>
                          <a:lnTo>
                            <a:pt x="11631" y="18116"/>
                          </a:lnTo>
                          <a:lnTo>
                            <a:pt x="8723" y="18813"/>
                          </a:lnTo>
                          <a:lnTo>
                            <a:pt x="8308" y="18116"/>
                          </a:lnTo>
                          <a:lnTo>
                            <a:pt x="5815" y="19510"/>
                          </a:lnTo>
                          <a:lnTo>
                            <a:pt x="5400" y="20206"/>
                          </a:lnTo>
                          <a:lnTo>
                            <a:pt x="2492" y="21600"/>
                          </a:lnTo>
                          <a:lnTo>
                            <a:pt x="1662" y="21600"/>
                          </a:lnTo>
                          <a:lnTo>
                            <a:pt x="831" y="20555"/>
                          </a:lnTo>
                          <a:lnTo>
                            <a:pt x="415" y="18116"/>
                          </a:lnTo>
                          <a:lnTo>
                            <a:pt x="0" y="17768"/>
                          </a:lnTo>
                          <a:lnTo>
                            <a:pt x="0" y="16026"/>
                          </a:lnTo>
                          <a:lnTo>
                            <a:pt x="3323" y="13935"/>
                          </a:lnTo>
                          <a:lnTo>
                            <a:pt x="4154" y="12194"/>
                          </a:lnTo>
                          <a:lnTo>
                            <a:pt x="5815" y="12194"/>
                          </a:lnTo>
                          <a:lnTo>
                            <a:pt x="7062" y="12542"/>
                          </a:lnTo>
                          <a:lnTo>
                            <a:pt x="8723" y="12194"/>
                          </a:lnTo>
                          <a:lnTo>
                            <a:pt x="7062" y="11845"/>
                          </a:lnTo>
                          <a:lnTo>
                            <a:pt x="4985" y="6619"/>
                          </a:lnTo>
                          <a:close/>
                        </a:path>
                      </a:pathLst>
                    </a:custGeom>
                    <a:solidFill>
                      <a:srgbClr val="339933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45719" tIns="45719" rIns="45719" bIns="45719" numCol="1" anchor="t">
                      <a:noAutofit/>
                    </a:bodyPr>
                    <a:lstStyle/>
                    <a:p>
                      <a:pPr algn="l" defTabSz="914400">
                        <a:lnSpc>
                          <a:spcPct val="100000"/>
                        </a:lnSpc>
                        <a:defRPr sz="2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p:txBody>
                </p:sp>
                <p:sp>
                  <p:nvSpPr>
                    <p:cNvPr id="280" name="Freeform 28"/>
                    <p:cNvSpPr/>
                    <p:nvPr/>
                  </p:nvSpPr>
                  <p:spPr>
                    <a:xfrm>
                      <a:off x="146725" y="0"/>
                      <a:ext cx="189522" cy="414869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extrusionOk="0">
                          <a:moveTo>
                            <a:pt x="6968" y="3114"/>
                          </a:moveTo>
                          <a:lnTo>
                            <a:pt x="8361" y="2335"/>
                          </a:lnTo>
                          <a:lnTo>
                            <a:pt x="12542" y="2530"/>
                          </a:lnTo>
                          <a:lnTo>
                            <a:pt x="13239" y="1946"/>
                          </a:lnTo>
                          <a:lnTo>
                            <a:pt x="14284" y="1168"/>
                          </a:lnTo>
                          <a:lnTo>
                            <a:pt x="15329" y="1168"/>
                          </a:lnTo>
                          <a:lnTo>
                            <a:pt x="16026" y="973"/>
                          </a:lnTo>
                          <a:lnTo>
                            <a:pt x="17419" y="389"/>
                          </a:lnTo>
                          <a:lnTo>
                            <a:pt x="19510" y="0"/>
                          </a:lnTo>
                          <a:lnTo>
                            <a:pt x="21600" y="195"/>
                          </a:lnTo>
                          <a:lnTo>
                            <a:pt x="21252" y="1168"/>
                          </a:lnTo>
                          <a:lnTo>
                            <a:pt x="20206" y="1946"/>
                          </a:lnTo>
                          <a:lnTo>
                            <a:pt x="19510" y="2335"/>
                          </a:lnTo>
                          <a:lnTo>
                            <a:pt x="18465" y="2530"/>
                          </a:lnTo>
                          <a:lnTo>
                            <a:pt x="15677" y="3114"/>
                          </a:lnTo>
                          <a:lnTo>
                            <a:pt x="15677" y="4086"/>
                          </a:lnTo>
                          <a:lnTo>
                            <a:pt x="16026" y="4670"/>
                          </a:lnTo>
                          <a:lnTo>
                            <a:pt x="18813" y="4086"/>
                          </a:lnTo>
                          <a:lnTo>
                            <a:pt x="21252" y="3503"/>
                          </a:lnTo>
                          <a:lnTo>
                            <a:pt x="21600" y="4086"/>
                          </a:lnTo>
                          <a:lnTo>
                            <a:pt x="21600" y="5643"/>
                          </a:lnTo>
                          <a:lnTo>
                            <a:pt x="19858" y="5838"/>
                          </a:lnTo>
                          <a:lnTo>
                            <a:pt x="18116" y="5838"/>
                          </a:lnTo>
                          <a:lnTo>
                            <a:pt x="16723" y="6616"/>
                          </a:lnTo>
                          <a:lnTo>
                            <a:pt x="16026" y="7200"/>
                          </a:lnTo>
                          <a:lnTo>
                            <a:pt x="16026" y="7978"/>
                          </a:lnTo>
                          <a:lnTo>
                            <a:pt x="17419" y="8951"/>
                          </a:lnTo>
                          <a:lnTo>
                            <a:pt x="18813" y="9730"/>
                          </a:lnTo>
                          <a:lnTo>
                            <a:pt x="19858" y="10508"/>
                          </a:lnTo>
                          <a:lnTo>
                            <a:pt x="20206" y="11676"/>
                          </a:lnTo>
                          <a:lnTo>
                            <a:pt x="20903" y="12649"/>
                          </a:lnTo>
                          <a:lnTo>
                            <a:pt x="21600" y="14011"/>
                          </a:lnTo>
                          <a:lnTo>
                            <a:pt x="21600" y="15762"/>
                          </a:lnTo>
                          <a:lnTo>
                            <a:pt x="20903" y="16930"/>
                          </a:lnTo>
                          <a:lnTo>
                            <a:pt x="18813" y="17708"/>
                          </a:lnTo>
                          <a:lnTo>
                            <a:pt x="18465" y="18097"/>
                          </a:lnTo>
                          <a:lnTo>
                            <a:pt x="19510" y="19265"/>
                          </a:lnTo>
                          <a:lnTo>
                            <a:pt x="20206" y="20238"/>
                          </a:lnTo>
                          <a:lnTo>
                            <a:pt x="15329" y="20238"/>
                          </a:lnTo>
                          <a:lnTo>
                            <a:pt x="14284" y="20043"/>
                          </a:lnTo>
                          <a:lnTo>
                            <a:pt x="12542" y="20043"/>
                          </a:lnTo>
                          <a:lnTo>
                            <a:pt x="10103" y="20238"/>
                          </a:lnTo>
                          <a:lnTo>
                            <a:pt x="8361" y="20822"/>
                          </a:lnTo>
                          <a:lnTo>
                            <a:pt x="6968" y="20822"/>
                          </a:lnTo>
                          <a:lnTo>
                            <a:pt x="5923" y="21016"/>
                          </a:lnTo>
                          <a:lnTo>
                            <a:pt x="3484" y="21600"/>
                          </a:lnTo>
                          <a:lnTo>
                            <a:pt x="3135" y="21211"/>
                          </a:lnTo>
                          <a:lnTo>
                            <a:pt x="2090" y="20822"/>
                          </a:lnTo>
                          <a:lnTo>
                            <a:pt x="0" y="20238"/>
                          </a:lnTo>
                          <a:lnTo>
                            <a:pt x="0" y="19265"/>
                          </a:lnTo>
                          <a:lnTo>
                            <a:pt x="697" y="17903"/>
                          </a:lnTo>
                          <a:lnTo>
                            <a:pt x="2090" y="17903"/>
                          </a:lnTo>
                          <a:lnTo>
                            <a:pt x="3484" y="17708"/>
                          </a:lnTo>
                          <a:lnTo>
                            <a:pt x="5574" y="17708"/>
                          </a:lnTo>
                          <a:lnTo>
                            <a:pt x="5574" y="17319"/>
                          </a:lnTo>
                          <a:lnTo>
                            <a:pt x="3484" y="16930"/>
                          </a:lnTo>
                          <a:lnTo>
                            <a:pt x="3484" y="15568"/>
                          </a:lnTo>
                          <a:lnTo>
                            <a:pt x="6271" y="14789"/>
                          </a:lnTo>
                          <a:lnTo>
                            <a:pt x="7316" y="14595"/>
                          </a:lnTo>
                          <a:lnTo>
                            <a:pt x="8710" y="14595"/>
                          </a:lnTo>
                          <a:lnTo>
                            <a:pt x="9755" y="14205"/>
                          </a:lnTo>
                          <a:lnTo>
                            <a:pt x="10103" y="12065"/>
                          </a:lnTo>
                          <a:lnTo>
                            <a:pt x="11497" y="10508"/>
                          </a:lnTo>
                          <a:lnTo>
                            <a:pt x="11497" y="9730"/>
                          </a:lnTo>
                          <a:lnTo>
                            <a:pt x="8361" y="9535"/>
                          </a:lnTo>
                          <a:lnTo>
                            <a:pt x="9058" y="8173"/>
                          </a:lnTo>
                          <a:lnTo>
                            <a:pt x="6968" y="7395"/>
                          </a:lnTo>
                          <a:lnTo>
                            <a:pt x="4529" y="7784"/>
                          </a:lnTo>
                          <a:lnTo>
                            <a:pt x="7316" y="5838"/>
                          </a:lnTo>
                          <a:lnTo>
                            <a:pt x="6968" y="3114"/>
                          </a:lnTo>
                          <a:close/>
                        </a:path>
                      </a:pathLst>
                    </a:custGeom>
                    <a:solidFill>
                      <a:srgbClr val="339933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45719" tIns="45719" rIns="45719" bIns="45719" numCol="1" anchor="t">
                      <a:noAutofit/>
                    </a:bodyPr>
                    <a:lstStyle/>
                    <a:p>
                      <a:pPr algn="l" defTabSz="914400">
                        <a:lnSpc>
                          <a:spcPct val="100000"/>
                        </a:lnSpc>
                        <a:defRPr sz="2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p:txBody>
                </p:sp>
              </p:grpSp>
              <p:sp>
                <p:nvSpPr>
                  <p:cNvPr id="282" name="Freeform 29"/>
                  <p:cNvSpPr/>
                  <p:nvPr/>
                </p:nvSpPr>
                <p:spPr>
                  <a:xfrm>
                    <a:off x="-1" y="-1"/>
                    <a:ext cx="1106557" cy="6989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21600"/>
                        </a:moveTo>
                        <a:lnTo>
                          <a:pt x="1372" y="21138"/>
                        </a:lnTo>
                        <a:lnTo>
                          <a:pt x="2148" y="19636"/>
                        </a:lnTo>
                        <a:lnTo>
                          <a:pt x="2327" y="19174"/>
                        </a:lnTo>
                        <a:lnTo>
                          <a:pt x="2625" y="19174"/>
                        </a:lnTo>
                        <a:lnTo>
                          <a:pt x="2983" y="18712"/>
                        </a:lnTo>
                        <a:lnTo>
                          <a:pt x="4057" y="18712"/>
                        </a:lnTo>
                        <a:lnTo>
                          <a:pt x="4415" y="18019"/>
                        </a:lnTo>
                        <a:lnTo>
                          <a:pt x="4535" y="17557"/>
                        </a:lnTo>
                        <a:lnTo>
                          <a:pt x="4952" y="17095"/>
                        </a:lnTo>
                        <a:lnTo>
                          <a:pt x="5251" y="16980"/>
                        </a:lnTo>
                        <a:lnTo>
                          <a:pt x="5490" y="16633"/>
                        </a:lnTo>
                        <a:lnTo>
                          <a:pt x="5848" y="16518"/>
                        </a:lnTo>
                        <a:lnTo>
                          <a:pt x="6086" y="16171"/>
                        </a:lnTo>
                        <a:lnTo>
                          <a:pt x="6385" y="15940"/>
                        </a:lnTo>
                        <a:lnTo>
                          <a:pt x="6683" y="15594"/>
                        </a:lnTo>
                        <a:lnTo>
                          <a:pt x="7101" y="15132"/>
                        </a:lnTo>
                        <a:lnTo>
                          <a:pt x="7518" y="15247"/>
                        </a:lnTo>
                        <a:lnTo>
                          <a:pt x="8234" y="15594"/>
                        </a:lnTo>
                        <a:lnTo>
                          <a:pt x="8831" y="15594"/>
                        </a:lnTo>
                        <a:lnTo>
                          <a:pt x="9547" y="15132"/>
                        </a:lnTo>
                        <a:lnTo>
                          <a:pt x="9905" y="15016"/>
                        </a:lnTo>
                        <a:lnTo>
                          <a:pt x="10144" y="14092"/>
                        </a:lnTo>
                        <a:lnTo>
                          <a:pt x="10442" y="13399"/>
                        </a:lnTo>
                        <a:lnTo>
                          <a:pt x="10979" y="12706"/>
                        </a:lnTo>
                        <a:lnTo>
                          <a:pt x="11158" y="12244"/>
                        </a:lnTo>
                        <a:lnTo>
                          <a:pt x="11158" y="11551"/>
                        </a:lnTo>
                        <a:lnTo>
                          <a:pt x="11635" y="11089"/>
                        </a:lnTo>
                        <a:lnTo>
                          <a:pt x="11874" y="10627"/>
                        </a:lnTo>
                        <a:lnTo>
                          <a:pt x="12053" y="10165"/>
                        </a:lnTo>
                        <a:lnTo>
                          <a:pt x="12172" y="10049"/>
                        </a:lnTo>
                        <a:lnTo>
                          <a:pt x="13008" y="9125"/>
                        </a:lnTo>
                        <a:lnTo>
                          <a:pt x="13008" y="10049"/>
                        </a:lnTo>
                        <a:lnTo>
                          <a:pt x="12829" y="10511"/>
                        </a:lnTo>
                        <a:lnTo>
                          <a:pt x="13008" y="10973"/>
                        </a:lnTo>
                        <a:lnTo>
                          <a:pt x="13545" y="11089"/>
                        </a:lnTo>
                        <a:lnTo>
                          <a:pt x="13843" y="11089"/>
                        </a:lnTo>
                        <a:lnTo>
                          <a:pt x="14201" y="10627"/>
                        </a:lnTo>
                        <a:lnTo>
                          <a:pt x="14440" y="10049"/>
                        </a:lnTo>
                        <a:lnTo>
                          <a:pt x="14440" y="9587"/>
                        </a:lnTo>
                        <a:lnTo>
                          <a:pt x="14678" y="9125"/>
                        </a:lnTo>
                        <a:lnTo>
                          <a:pt x="14678" y="8663"/>
                        </a:lnTo>
                        <a:lnTo>
                          <a:pt x="14917" y="8086"/>
                        </a:lnTo>
                        <a:lnTo>
                          <a:pt x="15036" y="7739"/>
                        </a:lnTo>
                        <a:lnTo>
                          <a:pt x="16230" y="7739"/>
                        </a:lnTo>
                        <a:lnTo>
                          <a:pt x="16886" y="7161"/>
                        </a:lnTo>
                        <a:lnTo>
                          <a:pt x="17423" y="6237"/>
                        </a:lnTo>
                        <a:lnTo>
                          <a:pt x="18080" y="5891"/>
                        </a:lnTo>
                        <a:lnTo>
                          <a:pt x="18617" y="5082"/>
                        </a:lnTo>
                        <a:lnTo>
                          <a:pt x="19034" y="3927"/>
                        </a:lnTo>
                        <a:lnTo>
                          <a:pt x="19929" y="2541"/>
                        </a:lnTo>
                        <a:lnTo>
                          <a:pt x="20466" y="1848"/>
                        </a:lnTo>
                        <a:lnTo>
                          <a:pt x="21063" y="1271"/>
                        </a:lnTo>
                        <a:lnTo>
                          <a:pt x="21600" y="462"/>
                        </a:lnTo>
                        <a:lnTo>
                          <a:pt x="20645" y="0"/>
                        </a:lnTo>
                        <a:lnTo>
                          <a:pt x="19691" y="0"/>
                        </a:lnTo>
                        <a:lnTo>
                          <a:pt x="18736" y="809"/>
                        </a:lnTo>
                        <a:lnTo>
                          <a:pt x="18259" y="1271"/>
                        </a:lnTo>
                        <a:lnTo>
                          <a:pt x="17423" y="1617"/>
                        </a:lnTo>
                        <a:lnTo>
                          <a:pt x="16588" y="1733"/>
                        </a:lnTo>
                        <a:lnTo>
                          <a:pt x="16110" y="2079"/>
                        </a:lnTo>
                        <a:lnTo>
                          <a:pt x="15036" y="2772"/>
                        </a:lnTo>
                        <a:lnTo>
                          <a:pt x="14440" y="3234"/>
                        </a:lnTo>
                        <a:lnTo>
                          <a:pt x="13783" y="3696"/>
                        </a:lnTo>
                        <a:lnTo>
                          <a:pt x="13008" y="4043"/>
                        </a:lnTo>
                        <a:lnTo>
                          <a:pt x="12172" y="4505"/>
                        </a:lnTo>
                        <a:lnTo>
                          <a:pt x="11456" y="5082"/>
                        </a:lnTo>
                        <a:lnTo>
                          <a:pt x="10919" y="5891"/>
                        </a:lnTo>
                        <a:lnTo>
                          <a:pt x="10442" y="6699"/>
                        </a:lnTo>
                        <a:lnTo>
                          <a:pt x="9965" y="7277"/>
                        </a:lnTo>
                        <a:lnTo>
                          <a:pt x="8712" y="8663"/>
                        </a:lnTo>
                        <a:lnTo>
                          <a:pt x="6683" y="10627"/>
                        </a:lnTo>
                        <a:lnTo>
                          <a:pt x="5967" y="12013"/>
                        </a:lnTo>
                        <a:lnTo>
                          <a:pt x="5191" y="13168"/>
                        </a:lnTo>
                        <a:lnTo>
                          <a:pt x="4475" y="13745"/>
                        </a:lnTo>
                        <a:lnTo>
                          <a:pt x="3282" y="16056"/>
                        </a:lnTo>
                        <a:lnTo>
                          <a:pt x="2625" y="16980"/>
                        </a:lnTo>
                        <a:lnTo>
                          <a:pt x="2029" y="17557"/>
                        </a:lnTo>
                        <a:lnTo>
                          <a:pt x="1372" y="18250"/>
                        </a:ln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3399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 algn="l" defTabSz="914400">
                      <a:lnSpc>
                        <a:spcPct val="100000"/>
                      </a:lnSpc>
                      <a:defRPr sz="2400">
                        <a:latin typeface="Times New Roman"/>
                        <a:ea typeface="Times New Roman"/>
                        <a:cs typeface="Times New Roman"/>
                        <a:sym typeface="Times New Roman"/>
                      </a:defRPr>
                    </a:pPr>
                    <a:endParaRPr/>
                  </a:p>
                </p:txBody>
              </p:sp>
            </p:grpSp>
            <p:sp>
              <p:nvSpPr>
                <p:cNvPr id="284" name="Freeform 30"/>
                <p:cNvSpPr/>
                <p:nvPr/>
              </p:nvSpPr>
              <p:spPr>
                <a:xfrm>
                  <a:off x="6086055" y="3954031"/>
                  <a:ext cx="328701" cy="6798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4037" y="6802"/>
                      </a:moveTo>
                      <a:lnTo>
                        <a:pt x="3432" y="11098"/>
                      </a:lnTo>
                      <a:lnTo>
                        <a:pt x="1615" y="13843"/>
                      </a:lnTo>
                      <a:lnTo>
                        <a:pt x="0" y="16349"/>
                      </a:lnTo>
                      <a:lnTo>
                        <a:pt x="0" y="18259"/>
                      </a:lnTo>
                      <a:lnTo>
                        <a:pt x="606" y="19929"/>
                      </a:lnTo>
                      <a:lnTo>
                        <a:pt x="2422" y="21361"/>
                      </a:lnTo>
                      <a:lnTo>
                        <a:pt x="4037" y="21481"/>
                      </a:lnTo>
                      <a:lnTo>
                        <a:pt x="5450" y="21481"/>
                      </a:lnTo>
                      <a:lnTo>
                        <a:pt x="7065" y="21600"/>
                      </a:lnTo>
                      <a:lnTo>
                        <a:pt x="7873" y="20526"/>
                      </a:lnTo>
                      <a:lnTo>
                        <a:pt x="8680" y="17662"/>
                      </a:lnTo>
                      <a:lnTo>
                        <a:pt x="11103" y="15752"/>
                      </a:lnTo>
                      <a:lnTo>
                        <a:pt x="11507" y="12888"/>
                      </a:lnTo>
                      <a:lnTo>
                        <a:pt x="12718" y="11814"/>
                      </a:lnTo>
                      <a:lnTo>
                        <a:pt x="13727" y="10979"/>
                      </a:lnTo>
                      <a:lnTo>
                        <a:pt x="14535" y="8950"/>
                      </a:lnTo>
                      <a:lnTo>
                        <a:pt x="16150" y="7638"/>
                      </a:lnTo>
                      <a:lnTo>
                        <a:pt x="17361" y="6683"/>
                      </a:lnTo>
                      <a:lnTo>
                        <a:pt x="18370" y="5848"/>
                      </a:lnTo>
                      <a:lnTo>
                        <a:pt x="18370" y="5370"/>
                      </a:lnTo>
                      <a:lnTo>
                        <a:pt x="20793" y="4296"/>
                      </a:lnTo>
                      <a:lnTo>
                        <a:pt x="20994" y="2387"/>
                      </a:lnTo>
                      <a:lnTo>
                        <a:pt x="21600" y="1313"/>
                      </a:lnTo>
                      <a:lnTo>
                        <a:pt x="19379" y="835"/>
                      </a:lnTo>
                      <a:lnTo>
                        <a:pt x="18168" y="0"/>
                      </a:lnTo>
                      <a:lnTo>
                        <a:pt x="16150" y="835"/>
                      </a:lnTo>
                      <a:lnTo>
                        <a:pt x="14535" y="2745"/>
                      </a:lnTo>
                      <a:lnTo>
                        <a:pt x="12718" y="4177"/>
                      </a:lnTo>
                      <a:lnTo>
                        <a:pt x="11103" y="5251"/>
                      </a:lnTo>
                      <a:lnTo>
                        <a:pt x="10295" y="5251"/>
                      </a:lnTo>
                      <a:lnTo>
                        <a:pt x="8680" y="5848"/>
                      </a:lnTo>
                      <a:lnTo>
                        <a:pt x="7873" y="6564"/>
                      </a:lnTo>
                      <a:lnTo>
                        <a:pt x="4037" y="6802"/>
                      </a:lnTo>
                      <a:close/>
                    </a:path>
                  </a:pathLst>
                </a:custGeom>
                <a:solidFill>
                  <a:srgbClr val="3399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algn="l" defTabSz="914400">
                    <a:lnSpc>
                      <a:spcPct val="100000"/>
                    </a:lnSpc>
                    <a:defRPr sz="2400">
                      <a:latin typeface="Times New Roman"/>
                      <a:ea typeface="Times New Roman"/>
                      <a:cs typeface="Times New Roman"/>
                      <a:sym typeface="Times New Roman"/>
                    </a:defRPr>
                  </a:pPr>
                  <a:endParaRPr/>
                </a:p>
              </p:txBody>
            </p:sp>
            <p:grpSp>
              <p:nvGrpSpPr>
                <p:cNvPr id="287" name="Group 31"/>
                <p:cNvGrpSpPr/>
                <p:nvPr/>
              </p:nvGrpSpPr>
              <p:grpSpPr>
                <a:xfrm>
                  <a:off x="4497678" y="75294"/>
                  <a:ext cx="4491554" cy="3209693"/>
                  <a:chOff x="0" y="0"/>
                  <a:chExt cx="4491553" cy="3209692"/>
                </a:xfrm>
              </p:grpSpPr>
              <p:sp>
                <p:nvSpPr>
                  <p:cNvPr id="285" name="Freeform 32"/>
                  <p:cNvSpPr/>
                  <p:nvPr/>
                </p:nvSpPr>
                <p:spPr>
                  <a:xfrm>
                    <a:off x="-1" y="-1"/>
                    <a:ext cx="4491555" cy="320969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0125" y="8816"/>
                        </a:moveTo>
                        <a:lnTo>
                          <a:pt x="19933" y="9419"/>
                        </a:lnTo>
                        <a:lnTo>
                          <a:pt x="20420" y="10021"/>
                        </a:lnTo>
                        <a:lnTo>
                          <a:pt x="20597" y="10624"/>
                        </a:lnTo>
                        <a:lnTo>
                          <a:pt x="20169" y="10951"/>
                        </a:lnTo>
                        <a:lnTo>
                          <a:pt x="20051" y="10348"/>
                        </a:lnTo>
                        <a:lnTo>
                          <a:pt x="19652" y="9745"/>
                        </a:lnTo>
                        <a:lnTo>
                          <a:pt x="19534" y="9117"/>
                        </a:lnTo>
                        <a:lnTo>
                          <a:pt x="19284" y="9419"/>
                        </a:lnTo>
                        <a:lnTo>
                          <a:pt x="19018" y="9670"/>
                        </a:lnTo>
                        <a:lnTo>
                          <a:pt x="18989" y="10172"/>
                        </a:lnTo>
                        <a:lnTo>
                          <a:pt x="19254" y="10725"/>
                        </a:lnTo>
                        <a:lnTo>
                          <a:pt x="19077" y="11152"/>
                        </a:lnTo>
                        <a:lnTo>
                          <a:pt x="19018" y="11880"/>
                        </a:lnTo>
                        <a:lnTo>
                          <a:pt x="19357" y="12357"/>
                        </a:lnTo>
                        <a:lnTo>
                          <a:pt x="19741" y="12483"/>
                        </a:lnTo>
                        <a:lnTo>
                          <a:pt x="20125" y="12985"/>
                        </a:lnTo>
                        <a:lnTo>
                          <a:pt x="20464" y="13663"/>
                        </a:lnTo>
                        <a:lnTo>
                          <a:pt x="20479" y="14668"/>
                        </a:lnTo>
                        <a:lnTo>
                          <a:pt x="20361" y="15145"/>
                        </a:lnTo>
                        <a:lnTo>
                          <a:pt x="20007" y="15547"/>
                        </a:lnTo>
                        <a:lnTo>
                          <a:pt x="19579" y="15748"/>
                        </a:lnTo>
                        <a:lnTo>
                          <a:pt x="19298" y="16049"/>
                        </a:lnTo>
                        <a:lnTo>
                          <a:pt x="19136" y="15873"/>
                        </a:lnTo>
                        <a:lnTo>
                          <a:pt x="19003" y="16049"/>
                        </a:lnTo>
                        <a:lnTo>
                          <a:pt x="18959" y="16778"/>
                        </a:lnTo>
                        <a:lnTo>
                          <a:pt x="19062" y="17205"/>
                        </a:lnTo>
                        <a:lnTo>
                          <a:pt x="19490" y="17707"/>
                        </a:lnTo>
                        <a:lnTo>
                          <a:pt x="19682" y="18209"/>
                        </a:lnTo>
                        <a:lnTo>
                          <a:pt x="19815" y="18511"/>
                        </a:lnTo>
                        <a:lnTo>
                          <a:pt x="19770" y="19063"/>
                        </a:lnTo>
                        <a:lnTo>
                          <a:pt x="19490" y="19490"/>
                        </a:lnTo>
                        <a:lnTo>
                          <a:pt x="19195" y="19490"/>
                        </a:lnTo>
                        <a:lnTo>
                          <a:pt x="18723" y="18862"/>
                        </a:lnTo>
                        <a:lnTo>
                          <a:pt x="18398" y="18611"/>
                        </a:lnTo>
                        <a:lnTo>
                          <a:pt x="18251" y="18486"/>
                        </a:lnTo>
                        <a:lnTo>
                          <a:pt x="18118" y="18812"/>
                        </a:lnTo>
                        <a:lnTo>
                          <a:pt x="18162" y="19289"/>
                        </a:lnTo>
                        <a:lnTo>
                          <a:pt x="18280" y="19666"/>
                        </a:lnTo>
                        <a:lnTo>
                          <a:pt x="18354" y="20219"/>
                        </a:lnTo>
                        <a:lnTo>
                          <a:pt x="18649" y="20420"/>
                        </a:lnTo>
                        <a:lnTo>
                          <a:pt x="18546" y="20721"/>
                        </a:lnTo>
                        <a:lnTo>
                          <a:pt x="18575" y="21173"/>
                        </a:lnTo>
                        <a:lnTo>
                          <a:pt x="18664" y="21600"/>
                        </a:lnTo>
                        <a:lnTo>
                          <a:pt x="18472" y="21575"/>
                        </a:lnTo>
                        <a:lnTo>
                          <a:pt x="18251" y="21073"/>
                        </a:lnTo>
                        <a:lnTo>
                          <a:pt x="18280" y="20520"/>
                        </a:lnTo>
                        <a:lnTo>
                          <a:pt x="18192" y="20369"/>
                        </a:lnTo>
                        <a:lnTo>
                          <a:pt x="18118" y="19767"/>
                        </a:lnTo>
                        <a:lnTo>
                          <a:pt x="18015" y="19591"/>
                        </a:lnTo>
                        <a:lnTo>
                          <a:pt x="17985" y="18762"/>
                        </a:lnTo>
                        <a:lnTo>
                          <a:pt x="17838" y="18209"/>
                        </a:lnTo>
                        <a:lnTo>
                          <a:pt x="17602" y="17757"/>
                        </a:lnTo>
                        <a:lnTo>
                          <a:pt x="17174" y="17481"/>
                        </a:lnTo>
                        <a:lnTo>
                          <a:pt x="16864" y="17054"/>
                        </a:lnTo>
                        <a:lnTo>
                          <a:pt x="16716" y="16702"/>
                        </a:lnTo>
                        <a:lnTo>
                          <a:pt x="16510" y="16351"/>
                        </a:lnTo>
                        <a:lnTo>
                          <a:pt x="16170" y="15497"/>
                        </a:lnTo>
                        <a:lnTo>
                          <a:pt x="15875" y="15572"/>
                        </a:lnTo>
                        <a:lnTo>
                          <a:pt x="15477" y="15974"/>
                        </a:lnTo>
                        <a:lnTo>
                          <a:pt x="14946" y="16953"/>
                        </a:lnTo>
                        <a:lnTo>
                          <a:pt x="14695" y="17607"/>
                        </a:lnTo>
                        <a:lnTo>
                          <a:pt x="14592" y="17858"/>
                        </a:lnTo>
                        <a:lnTo>
                          <a:pt x="14695" y="18661"/>
                        </a:lnTo>
                        <a:lnTo>
                          <a:pt x="14680" y="19415"/>
                        </a:lnTo>
                        <a:lnTo>
                          <a:pt x="14356" y="19967"/>
                        </a:lnTo>
                        <a:lnTo>
                          <a:pt x="14179" y="19993"/>
                        </a:lnTo>
                        <a:lnTo>
                          <a:pt x="13810" y="18887"/>
                        </a:lnTo>
                        <a:lnTo>
                          <a:pt x="13515" y="18084"/>
                        </a:lnTo>
                        <a:lnTo>
                          <a:pt x="12925" y="16602"/>
                        </a:lnTo>
                        <a:lnTo>
                          <a:pt x="12895" y="16049"/>
                        </a:lnTo>
                        <a:lnTo>
                          <a:pt x="12762" y="15773"/>
                        </a:lnTo>
                        <a:lnTo>
                          <a:pt x="12659" y="16150"/>
                        </a:lnTo>
                        <a:lnTo>
                          <a:pt x="12157" y="15296"/>
                        </a:lnTo>
                        <a:lnTo>
                          <a:pt x="11464" y="14668"/>
                        </a:lnTo>
                        <a:lnTo>
                          <a:pt x="11036" y="14793"/>
                        </a:lnTo>
                        <a:lnTo>
                          <a:pt x="10402" y="14743"/>
                        </a:lnTo>
                        <a:lnTo>
                          <a:pt x="10107" y="14266"/>
                        </a:lnTo>
                        <a:lnTo>
                          <a:pt x="9767" y="14341"/>
                        </a:lnTo>
                        <a:lnTo>
                          <a:pt x="9295" y="14140"/>
                        </a:lnTo>
                        <a:lnTo>
                          <a:pt x="8307" y="12558"/>
                        </a:lnTo>
                        <a:lnTo>
                          <a:pt x="8366" y="13186"/>
                        </a:lnTo>
                        <a:lnTo>
                          <a:pt x="8675" y="14090"/>
                        </a:lnTo>
                        <a:lnTo>
                          <a:pt x="9000" y="14743"/>
                        </a:lnTo>
                        <a:lnTo>
                          <a:pt x="9354" y="15070"/>
                        </a:lnTo>
                        <a:lnTo>
                          <a:pt x="9752" y="14793"/>
                        </a:lnTo>
                        <a:lnTo>
                          <a:pt x="10062" y="14793"/>
                        </a:lnTo>
                        <a:lnTo>
                          <a:pt x="10475" y="15371"/>
                        </a:lnTo>
                        <a:lnTo>
                          <a:pt x="10711" y="15798"/>
                        </a:lnTo>
                        <a:lnTo>
                          <a:pt x="10682" y="16074"/>
                        </a:lnTo>
                        <a:lnTo>
                          <a:pt x="9974" y="17305"/>
                        </a:lnTo>
                        <a:lnTo>
                          <a:pt x="9502" y="17782"/>
                        </a:lnTo>
                        <a:lnTo>
                          <a:pt x="8513" y="18410"/>
                        </a:lnTo>
                        <a:lnTo>
                          <a:pt x="8218" y="18611"/>
                        </a:lnTo>
                        <a:lnTo>
                          <a:pt x="8041" y="18410"/>
                        </a:lnTo>
                        <a:lnTo>
                          <a:pt x="7982" y="18159"/>
                        </a:lnTo>
                        <a:lnTo>
                          <a:pt x="7952" y="17782"/>
                        </a:lnTo>
                        <a:lnTo>
                          <a:pt x="7879" y="17406"/>
                        </a:lnTo>
                        <a:lnTo>
                          <a:pt x="7746" y="17104"/>
                        </a:lnTo>
                        <a:lnTo>
                          <a:pt x="7451" y="16476"/>
                        </a:lnTo>
                        <a:lnTo>
                          <a:pt x="7348" y="16250"/>
                        </a:lnTo>
                        <a:lnTo>
                          <a:pt x="7274" y="15949"/>
                        </a:lnTo>
                        <a:lnTo>
                          <a:pt x="7126" y="15673"/>
                        </a:lnTo>
                        <a:lnTo>
                          <a:pt x="6920" y="14994"/>
                        </a:lnTo>
                        <a:lnTo>
                          <a:pt x="6802" y="14743"/>
                        </a:lnTo>
                        <a:lnTo>
                          <a:pt x="6639" y="14367"/>
                        </a:lnTo>
                        <a:lnTo>
                          <a:pt x="6389" y="13864"/>
                        </a:lnTo>
                        <a:lnTo>
                          <a:pt x="6241" y="13563"/>
                        </a:lnTo>
                        <a:lnTo>
                          <a:pt x="6123" y="13362"/>
                        </a:lnTo>
                        <a:lnTo>
                          <a:pt x="5990" y="12935"/>
                        </a:lnTo>
                        <a:lnTo>
                          <a:pt x="6403" y="12533"/>
                        </a:lnTo>
                        <a:lnTo>
                          <a:pt x="6580" y="11654"/>
                        </a:lnTo>
                        <a:lnTo>
                          <a:pt x="6182" y="11428"/>
                        </a:lnTo>
                        <a:lnTo>
                          <a:pt x="5636" y="11553"/>
                        </a:lnTo>
                        <a:lnTo>
                          <a:pt x="5518" y="11453"/>
                        </a:lnTo>
                        <a:lnTo>
                          <a:pt x="5326" y="11453"/>
                        </a:lnTo>
                        <a:lnTo>
                          <a:pt x="5297" y="11277"/>
                        </a:lnTo>
                        <a:lnTo>
                          <a:pt x="5267" y="11152"/>
                        </a:lnTo>
                        <a:lnTo>
                          <a:pt x="5267" y="10875"/>
                        </a:lnTo>
                        <a:lnTo>
                          <a:pt x="5164" y="10750"/>
                        </a:lnTo>
                        <a:lnTo>
                          <a:pt x="5149" y="10574"/>
                        </a:lnTo>
                        <a:lnTo>
                          <a:pt x="5090" y="10549"/>
                        </a:lnTo>
                        <a:lnTo>
                          <a:pt x="5031" y="10423"/>
                        </a:lnTo>
                        <a:lnTo>
                          <a:pt x="5002" y="10273"/>
                        </a:lnTo>
                        <a:lnTo>
                          <a:pt x="4972" y="10147"/>
                        </a:lnTo>
                        <a:lnTo>
                          <a:pt x="4928" y="10021"/>
                        </a:lnTo>
                        <a:lnTo>
                          <a:pt x="4692" y="10021"/>
                        </a:lnTo>
                        <a:lnTo>
                          <a:pt x="4677" y="10247"/>
                        </a:lnTo>
                        <a:lnTo>
                          <a:pt x="4677" y="10951"/>
                        </a:lnTo>
                        <a:lnTo>
                          <a:pt x="4574" y="11026"/>
                        </a:lnTo>
                        <a:lnTo>
                          <a:pt x="4500" y="11152"/>
                        </a:lnTo>
                        <a:lnTo>
                          <a:pt x="4382" y="10951"/>
                        </a:lnTo>
                        <a:lnTo>
                          <a:pt x="4293" y="10674"/>
                        </a:lnTo>
                        <a:lnTo>
                          <a:pt x="4323" y="10373"/>
                        </a:lnTo>
                        <a:lnTo>
                          <a:pt x="4205" y="9921"/>
                        </a:lnTo>
                        <a:lnTo>
                          <a:pt x="4146" y="9645"/>
                        </a:lnTo>
                        <a:lnTo>
                          <a:pt x="3998" y="9469"/>
                        </a:lnTo>
                        <a:lnTo>
                          <a:pt x="3851" y="9318"/>
                        </a:lnTo>
                        <a:lnTo>
                          <a:pt x="3762" y="9067"/>
                        </a:lnTo>
                        <a:lnTo>
                          <a:pt x="3703" y="8916"/>
                        </a:lnTo>
                        <a:lnTo>
                          <a:pt x="3570" y="8866"/>
                        </a:lnTo>
                        <a:lnTo>
                          <a:pt x="3526" y="8766"/>
                        </a:lnTo>
                        <a:lnTo>
                          <a:pt x="3438" y="8766"/>
                        </a:lnTo>
                        <a:lnTo>
                          <a:pt x="3349" y="8941"/>
                        </a:lnTo>
                        <a:lnTo>
                          <a:pt x="3275" y="9067"/>
                        </a:lnTo>
                        <a:lnTo>
                          <a:pt x="3452" y="9243"/>
                        </a:lnTo>
                        <a:lnTo>
                          <a:pt x="3556" y="9469"/>
                        </a:lnTo>
                        <a:lnTo>
                          <a:pt x="3733" y="9770"/>
                        </a:lnTo>
                        <a:lnTo>
                          <a:pt x="3807" y="9921"/>
                        </a:lnTo>
                        <a:lnTo>
                          <a:pt x="3939" y="10021"/>
                        </a:lnTo>
                        <a:lnTo>
                          <a:pt x="4043" y="10273"/>
                        </a:lnTo>
                        <a:lnTo>
                          <a:pt x="3925" y="10524"/>
                        </a:lnTo>
                        <a:lnTo>
                          <a:pt x="3910" y="10423"/>
                        </a:lnTo>
                        <a:lnTo>
                          <a:pt x="3910" y="10273"/>
                        </a:lnTo>
                        <a:lnTo>
                          <a:pt x="3851" y="10574"/>
                        </a:lnTo>
                        <a:lnTo>
                          <a:pt x="3821" y="10850"/>
                        </a:lnTo>
                        <a:lnTo>
                          <a:pt x="3703" y="10926"/>
                        </a:lnTo>
                        <a:lnTo>
                          <a:pt x="3748" y="10574"/>
                        </a:lnTo>
                        <a:lnTo>
                          <a:pt x="3733" y="10423"/>
                        </a:lnTo>
                        <a:lnTo>
                          <a:pt x="3585" y="10323"/>
                        </a:lnTo>
                        <a:lnTo>
                          <a:pt x="3526" y="10247"/>
                        </a:lnTo>
                        <a:lnTo>
                          <a:pt x="3467" y="10122"/>
                        </a:lnTo>
                        <a:lnTo>
                          <a:pt x="3349" y="9971"/>
                        </a:lnTo>
                        <a:lnTo>
                          <a:pt x="3275" y="9871"/>
                        </a:lnTo>
                        <a:lnTo>
                          <a:pt x="3202" y="9670"/>
                        </a:lnTo>
                        <a:lnTo>
                          <a:pt x="3098" y="9569"/>
                        </a:lnTo>
                        <a:lnTo>
                          <a:pt x="3039" y="9368"/>
                        </a:lnTo>
                        <a:lnTo>
                          <a:pt x="3025" y="9218"/>
                        </a:lnTo>
                        <a:lnTo>
                          <a:pt x="2936" y="9142"/>
                        </a:lnTo>
                        <a:lnTo>
                          <a:pt x="2862" y="9042"/>
                        </a:lnTo>
                        <a:lnTo>
                          <a:pt x="2700" y="9042"/>
                        </a:lnTo>
                        <a:lnTo>
                          <a:pt x="2567" y="9067"/>
                        </a:lnTo>
                        <a:lnTo>
                          <a:pt x="2405" y="9042"/>
                        </a:lnTo>
                        <a:lnTo>
                          <a:pt x="2125" y="9067"/>
                        </a:lnTo>
                        <a:lnTo>
                          <a:pt x="1933" y="9117"/>
                        </a:lnTo>
                        <a:lnTo>
                          <a:pt x="1874" y="9167"/>
                        </a:lnTo>
                        <a:lnTo>
                          <a:pt x="1859" y="9368"/>
                        </a:lnTo>
                        <a:lnTo>
                          <a:pt x="1859" y="9620"/>
                        </a:lnTo>
                        <a:lnTo>
                          <a:pt x="1741" y="9846"/>
                        </a:lnTo>
                        <a:lnTo>
                          <a:pt x="1652" y="9946"/>
                        </a:lnTo>
                        <a:lnTo>
                          <a:pt x="1623" y="10021"/>
                        </a:lnTo>
                        <a:lnTo>
                          <a:pt x="1564" y="10247"/>
                        </a:lnTo>
                        <a:lnTo>
                          <a:pt x="1520" y="10373"/>
                        </a:lnTo>
                        <a:lnTo>
                          <a:pt x="1579" y="10473"/>
                        </a:lnTo>
                        <a:lnTo>
                          <a:pt x="1579" y="10674"/>
                        </a:lnTo>
                        <a:lnTo>
                          <a:pt x="1564" y="10775"/>
                        </a:lnTo>
                        <a:lnTo>
                          <a:pt x="1520" y="10926"/>
                        </a:lnTo>
                        <a:lnTo>
                          <a:pt x="1416" y="11152"/>
                        </a:lnTo>
                        <a:lnTo>
                          <a:pt x="1357" y="11051"/>
                        </a:lnTo>
                        <a:lnTo>
                          <a:pt x="1298" y="11127"/>
                        </a:lnTo>
                        <a:lnTo>
                          <a:pt x="1225" y="11227"/>
                        </a:lnTo>
                        <a:lnTo>
                          <a:pt x="1107" y="11252"/>
                        </a:lnTo>
                        <a:lnTo>
                          <a:pt x="989" y="11428"/>
                        </a:lnTo>
                        <a:lnTo>
                          <a:pt x="870" y="11453"/>
                        </a:lnTo>
                        <a:lnTo>
                          <a:pt x="634" y="11453"/>
                        </a:lnTo>
                        <a:lnTo>
                          <a:pt x="384" y="11553"/>
                        </a:lnTo>
                        <a:lnTo>
                          <a:pt x="266" y="11553"/>
                        </a:lnTo>
                        <a:lnTo>
                          <a:pt x="207" y="11327"/>
                        </a:lnTo>
                        <a:lnTo>
                          <a:pt x="118" y="11026"/>
                        </a:lnTo>
                        <a:lnTo>
                          <a:pt x="59" y="10473"/>
                        </a:lnTo>
                        <a:lnTo>
                          <a:pt x="59" y="10147"/>
                        </a:lnTo>
                        <a:lnTo>
                          <a:pt x="0" y="9670"/>
                        </a:lnTo>
                        <a:lnTo>
                          <a:pt x="221" y="9368"/>
                        </a:lnTo>
                        <a:lnTo>
                          <a:pt x="339" y="9142"/>
                        </a:lnTo>
                        <a:lnTo>
                          <a:pt x="590" y="9142"/>
                        </a:lnTo>
                        <a:lnTo>
                          <a:pt x="870" y="9218"/>
                        </a:lnTo>
                        <a:lnTo>
                          <a:pt x="1062" y="9067"/>
                        </a:lnTo>
                        <a:lnTo>
                          <a:pt x="1284" y="9042"/>
                        </a:lnTo>
                        <a:lnTo>
                          <a:pt x="1298" y="8640"/>
                        </a:lnTo>
                        <a:lnTo>
                          <a:pt x="1416" y="8364"/>
                        </a:lnTo>
                        <a:lnTo>
                          <a:pt x="1121" y="8062"/>
                        </a:lnTo>
                        <a:lnTo>
                          <a:pt x="1092" y="7836"/>
                        </a:lnTo>
                        <a:lnTo>
                          <a:pt x="1107" y="7510"/>
                        </a:lnTo>
                        <a:lnTo>
                          <a:pt x="1328" y="7510"/>
                        </a:lnTo>
                        <a:lnTo>
                          <a:pt x="1461" y="7460"/>
                        </a:lnTo>
                        <a:lnTo>
                          <a:pt x="1475" y="7510"/>
                        </a:lnTo>
                        <a:lnTo>
                          <a:pt x="1638" y="7309"/>
                        </a:lnTo>
                        <a:lnTo>
                          <a:pt x="1800" y="7208"/>
                        </a:lnTo>
                        <a:lnTo>
                          <a:pt x="1859" y="7208"/>
                        </a:lnTo>
                        <a:lnTo>
                          <a:pt x="1948" y="7007"/>
                        </a:lnTo>
                        <a:lnTo>
                          <a:pt x="2066" y="6932"/>
                        </a:lnTo>
                        <a:lnTo>
                          <a:pt x="2184" y="6555"/>
                        </a:lnTo>
                        <a:lnTo>
                          <a:pt x="2272" y="6656"/>
                        </a:lnTo>
                        <a:lnTo>
                          <a:pt x="2420" y="6430"/>
                        </a:lnTo>
                        <a:lnTo>
                          <a:pt x="2449" y="6430"/>
                        </a:lnTo>
                        <a:lnTo>
                          <a:pt x="2641" y="6153"/>
                        </a:lnTo>
                        <a:lnTo>
                          <a:pt x="2759" y="6128"/>
                        </a:lnTo>
                        <a:lnTo>
                          <a:pt x="3025" y="6128"/>
                        </a:lnTo>
                        <a:lnTo>
                          <a:pt x="2936" y="5777"/>
                        </a:lnTo>
                        <a:lnTo>
                          <a:pt x="2892" y="5526"/>
                        </a:lnTo>
                        <a:lnTo>
                          <a:pt x="2862" y="4948"/>
                        </a:lnTo>
                        <a:lnTo>
                          <a:pt x="3098" y="4923"/>
                        </a:lnTo>
                        <a:lnTo>
                          <a:pt x="3216" y="4822"/>
                        </a:lnTo>
                        <a:lnTo>
                          <a:pt x="3157" y="5048"/>
                        </a:lnTo>
                        <a:lnTo>
                          <a:pt x="3261" y="5224"/>
                        </a:lnTo>
                        <a:lnTo>
                          <a:pt x="3349" y="5425"/>
                        </a:lnTo>
                        <a:lnTo>
                          <a:pt x="3408" y="5551"/>
                        </a:lnTo>
                        <a:lnTo>
                          <a:pt x="3689" y="5526"/>
                        </a:lnTo>
                        <a:lnTo>
                          <a:pt x="3925" y="5023"/>
                        </a:lnTo>
                        <a:lnTo>
                          <a:pt x="4102" y="4772"/>
                        </a:lnTo>
                        <a:lnTo>
                          <a:pt x="4205" y="4621"/>
                        </a:lnTo>
                        <a:lnTo>
                          <a:pt x="4323" y="4420"/>
                        </a:lnTo>
                        <a:lnTo>
                          <a:pt x="4441" y="4144"/>
                        </a:lnTo>
                        <a:lnTo>
                          <a:pt x="4530" y="4245"/>
                        </a:lnTo>
                        <a:lnTo>
                          <a:pt x="4530" y="4069"/>
                        </a:lnTo>
                        <a:lnTo>
                          <a:pt x="4589" y="3968"/>
                        </a:lnTo>
                        <a:lnTo>
                          <a:pt x="4766" y="4044"/>
                        </a:lnTo>
                        <a:lnTo>
                          <a:pt x="5061" y="4471"/>
                        </a:lnTo>
                        <a:lnTo>
                          <a:pt x="5002" y="3265"/>
                        </a:lnTo>
                        <a:lnTo>
                          <a:pt x="4751" y="3818"/>
                        </a:lnTo>
                        <a:lnTo>
                          <a:pt x="4559" y="3767"/>
                        </a:lnTo>
                        <a:lnTo>
                          <a:pt x="4500" y="3441"/>
                        </a:lnTo>
                        <a:lnTo>
                          <a:pt x="4500" y="3265"/>
                        </a:lnTo>
                        <a:lnTo>
                          <a:pt x="4441" y="3165"/>
                        </a:lnTo>
                        <a:lnTo>
                          <a:pt x="4589" y="2913"/>
                        </a:lnTo>
                        <a:lnTo>
                          <a:pt x="4692" y="2713"/>
                        </a:lnTo>
                        <a:lnTo>
                          <a:pt x="4795" y="2637"/>
                        </a:lnTo>
                        <a:lnTo>
                          <a:pt x="4869" y="2612"/>
                        </a:lnTo>
                        <a:lnTo>
                          <a:pt x="4928" y="2436"/>
                        </a:lnTo>
                        <a:lnTo>
                          <a:pt x="5002" y="2411"/>
                        </a:lnTo>
                        <a:lnTo>
                          <a:pt x="5105" y="2411"/>
                        </a:lnTo>
                        <a:lnTo>
                          <a:pt x="4928" y="2110"/>
                        </a:lnTo>
                        <a:lnTo>
                          <a:pt x="4751" y="2160"/>
                        </a:lnTo>
                        <a:lnTo>
                          <a:pt x="4633" y="2160"/>
                        </a:lnTo>
                        <a:lnTo>
                          <a:pt x="4530" y="2060"/>
                        </a:lnTo>
                        <a:lnTo>
                          <a:pt x="4530" y="2260"/>
                        </a:lnTo>
                        <a:lnTo>
                          <a:pt x="4441" y="2461"/>
                        </a:lnTo>
                        <a:lnTo>
                          <a:pt x="4293" y="2813"/>
                        </a:lnTo>
                        <a:lnTo>
                          <a:pt x="4161" y="2939"/>
                        </a:lnTo>
                        <a:lnTo>
                          <a:pt x="4057" y="2939"/>
                        </a:lnTo>
                        <a:lnTo>
                          <a:pt x="4028" y="3165"/>
                        </a:lnTo>
                        <a:lnTo>
                          <a:pt x="4028" y="3265"/>
                        </a:lnTo>
                        <a:lnTo>
                          <a:pt x="3939" y="3366"/>
                        </a:lnTo>
                        <a:lnTo>
                          <a:pt x="4043" y="3767"/>
                        </a:lnTo>
                        <a:lnTo>
                          <a:pt x="4102" y="3968"/>
                        </a:lnTo>
                        <a:lnTo>
                          <a:pt x="3984" y="4270"/>
                        </a:lnTo>
                        <a:lnTo>
                          <a:pt x="3851" y="4471"/>
                        </a:lnTo>
                        <a:lnTo>
                          <a:pt x="3807" y="4772"/>
                        </a:lnTo>
                        <a:lnTo>
                          <a:pt x="3733" y="5023"/>
                        </a:lnTo>
                        <a:lnTo>
                          <a:pt x="3644" y="5023"/>
                        </a:lnTo>
                        <a:lnTo>
                          <a:pt x="3526" y="5048"/>
                        </a:lnTo>
                        <a:lnTo>
                          <a:pt x="3408" y="5149"/>
                        </a:lnTo>
                        <a:lnTo>
                          <a:pt x="3379" y="5124"/>
                        </a:lnTo>
                        <a:lnTo>
                          <a:pt x="3379" y="4948"/>
                        </a:lnTo>
                        <a:lnTo>
                          <a:pt x="3349" y="4672"/>
                        </a:lnTo>
                        <a:lnTo>
                          <a:pt x="3261" y="4672"/>
                        </a:lnTo>
                        <a:lnTo>
                          <a:pt x="3202" y="4521"/>
                        </a:lnTo>
                        <a:lnTo>
                          <a:pt x="3216" y="4270"/>
                        </a:lnTo>
                        <a:lnTo>
                          <a:pt x="3231" y="4144"/>
                        </a:lnTo>
                        <a:lnTo>
                          <a:pt x="3216" y="4069"/>
                        </a:lnTo>
                        <a:lnTo>
                          <a:pt x="3143" y="4144"/>
                        </a:lnTo>
                        <a:lnTo>
                          <a:pt x="3098" y="4144"/>
                        </a:lnTo>
                        <a:lnTo>
                          <a:pt x="3039" y="4119"/>
                        </a:lnTo>
                        <a:lnTo>
                          <a:pt x="2995" y="4069"/>
                        </a:lnTo>
                        <a:lnTo>
                          <a:pt x="2892" y="4220"/>
                        </a:lnTo>
                        <a:lnTo>
                          <a:pt x="2700" y="4546"/>
                        </a:lnTo>
                        <a:lnTo>
                          <a:pt x="2479" y="4521"/>
                        </a:lnTo>
                        <a:lnTo>
                          <a:pt x="2346" y="4471"/>
                        </a:lnTo>
                        <a:lnTo>
                          <a:pt x="2243" y="4320"/>
                        </a:lnTo>
                        <a:lnTo>
                          <a:pt x="2243" y="4220"/>
                        </a:lnTo>
                        <a:lnTo>
                          <a:pt x="2302" y="4069"/>
                        </a:lnTo>
                        <a:lnTo>
                          <a:pt x="2390" y="3968"/>
                        </a:lnTo>
                        <a:lnTo>
                          <a:pt x="2449" y="3843"/>
                        </a:lnTo>
                        <a:lnTo>
                          <a:pt x="2302" y="3918"/>
                        </a:lnTo>
                        <a:lnTo>
                          <a:pt x="2243" y="3742"/>
                        </a:lnTo>
                        <a:lnTo>
                          <a:pt x="2243" y="3642"/>
                        </a:lnTo>
                        <a:lnTo>
                          <a:pt x="2449" y="3617"/>
                        </a:lnTo>
                        <a:lnTo>
                          <a:pt x="2626" y="3567"/>
                        </a:lnTo>
                        <a:lnTo>
                          <a:pt x="2508" y="3466"/>
                        </a:lnTo>
                        <a:lnTo>
                          <a:pt x="2331" y="3516"/>
                        </a:lnTo>
                        <a:lnTo>
                          <a:pt x="2331" y="3315"/>
                        </a:lnTo>
                        <a:lnTo>
                          <a:pt x="2405" y="3165"/>
                        </a:lnTo>
                        <a:lnTo>
                          <a:pt x="2582" y="3039"/>
                        </a:lnTo>
                        <a:lnTo>
                          <a:pt x="2641" y="2913"/>
                        </a:lnTo>
                        <a:lnTo>
                          <a:pt x="2700" y="2838"/>
                        </a:lnTo>
                        <a:lnTo>
                          <a:pt x="2833" y="2813"/>
                        </a:lnTo>
                        <a:lnTo>
                          <a:pt x="2951" y="2838"/>
                        </a:lnTo>
                        <a:lnTo>
                          <a:pt x="3025" y="2913"/>
                        </a:lnTo>
                        <a:lnTo>
                          <a:pt x="3113" y="2813"/>
                        </a:lnTo>
                        <a:lnTo>
                          <a:pt x="3025" y="2763"/>
                        </a:lnTo>
                        <a:lnTo>
                          <a:pt x="3025" y="2512"/>
                        </a:lnTo>
                        <a:lnTo>
                          <a:pt x="3275" y="2210"/>
                        </a:lnTo>
                        <a:lnTo>
                          <a:pt x="3408" y="2009"/>
                        </a:lnTo>
                        <a:lnTo>
                          <a:pt x="3497" y="1959"/>
                        </a:lnTo>
                        <a:lnTo>
                          <a:pt x="3467" y="1859"/>
                        </a:lnTo>
                        <a:lnTo>
                          <a:pt x="3585" y="1633"/>
                        </a:lnTo>
                        <a:lnTo>
                          <a:pt x="3733" y="1331"/>
                        </a:lnTo>
                        <a:lnTo>
                          <a:pt x="3880" y="1206"/>
                        </a:lnTo>
                        <a:lnTo>
                          <a:pt x="3762" y="1055"/>
                        </a:lnTo>
                        <a:lnTo>
                          <a:pt x="4087" y="753"/>
                        </a:lnTo>
                        <a:lnTo>
                          <a:pt x="4220" y="804"/>
                        </a:lnTo>
                        <a:lnTo>
                          <a:pt x="4205" y="628"/>
                        </a:lnTo>
                        <a:lnTo>
                          <a:pt x="4470" y="603"/>
                        </a:lnTo>
                        <a:lnTo>
                          <a:pt x="4987" y="50"/>
                        </a:lnTo>
                        <a:lnTo>
                          <a:pt x="5061" y="0"/>
                        </a:lnTo>
                        <a:lnTo>
                          <a:pt x="4972" y="402"/>
                        </a:lnTo>
                        <a:lnTo>
                          <a:pt x="5090" y="201"/>
                        </a:lnTo>
                        <a:lnTo>
                          <a:pt x="5223" y="126"/>
                        </a:lnTo>
                        <a:lnTo>
                          <a:pt x="5208" y="301"/>
                        </a:lnTo>
                        <a:lnTo>
                          <a:pt x="5592" y="100"/>
                        </a:lnTo>
                        <a:lnTo>
                          <a:pt x="5798" y="251"/>
                        </a:lnTo>
                        <a:lnTo>
                          <a:pt x="5518" y="427"/>
                        </a:lnTo>
                        <a:lnTo>
                          <a:pt x="5621" y="628"/>
                        </a:lnTo>
                        <a:lnTo>
                          <a:pt x="6005" y="603"/>
                        </a:lnTo>
                        <a:lnTo>
                          <a:pt x="6580" y="904"/>
                        </a:lnTo>
                        <a:lnTo>
                          <a:pt x="6536" y="1231"/>
                        </a:lnTo>
                        <a:lnTo>
                          <a:pt x="6300" y="1532"/>
                        </a:lnTo>
                        <a:lnTo>
                          <a:pt x="5946" y="1708"/>
                        </a:lnTo>
                        <a:lnTo>
                          <a:pt x="5887" y="2060"/>
                        </a:lnTo>
                        <a:lnTo>
                          <a:pt x="5916" y="2411"/>
                        </a:lnTo>
                        <a:lnTo>
                          <a:pt x="6005" y="2461"/>
                        </a:lnTo>
                        <a:lnTo>
                          <a:pt x="6034" y="2637"/>
                        </a:lnTo>
                        <a:lnTo>
                          <a:pt x="6064" y="2713"/>
                        </a:lnTo>
                        <a:lnTo>
                          <a:pt x="6152" y="2763"/>
                        </a:lnTo>
                        <a:lnTo>
                          <a:pt x="6167" y="2964"/>
                        </a:lnTo>
                        <a:lnTo>
                          <a:pt x="6285" y="3215"/>
                        </a:lnTo>
                        <a:lnTo>
                          <a:pt x="6285" y="3315"/>
                        </a:lnTo>
                        <a:lnTo>
                          <a:pt x="6403" y="3315"/>
                        </a:lnTo>
                        <a:lnTo>
                          <a:pt x="6448" y="3366"/>
                        </a:lnTo>
                        <a:lnTo>
                          <a:pt x="6536" y="3441"/>
                        </a:lnTo>
                        <a:lnTo>
                          <a:pt x="6595" y="3340"/>
                        </a:lnTo>
                        <a:lnTo>
                          <a:pt x="6654" y="3165"/>
                        </a:lnTo>
                        <a:lnTo>
                          <a:pt x="6698" y="3064"/>
                        </a:lnTo>
                        <a:lnTo>
                          <a:pt x="6802" y="3140"/>
                        </a:lnTo>
                        <a:lnTo>
                          <a:pt x="6920" y="2913"/>
                        </a:lnTo>
                        <a:lnTo>
                          <a:pt x="6920" y="2738"/>
                        </a:lnTo>
                        <a:lnTo>
                          <a:pt x="6949" y="2612"/>
                        </a:lnTo>
                        <a:lnTo>
                          <a:pt x="6979" y="2512"/>
                        </a:lnTo>
                        <a:lnTo>
                          <a:pt x="7215" y="2411"/>
                        </a:lnTo>
                        <a:lnTo>
                          <a:pt x="7407" y="2311"/>
                        </a:lnTo>
                        <a:lnTo>
                          <a:pt x="7657" y="2160"/>
                        </a:lnTo>
                        <a:lnTo>
                          <a:pt x="7952" y="2260"/>
                        </a:lnTo>
                        <a:lnTo>
                          <a:pt x="8749" y="2260"/>
                        </a:lnTo>
                        <a:lnTo>
                          <a:pt x="8823" y="1432"/>
                        </a:lnTo>
                        <a:lnTo>
                          <a:pt x="9103" y="1457"/>
                        </a:lnTo>
                        <a:lnTo>
                          <a:pt x="9295" y="2110"/>
                        </a:lnTo>
                        <a:lnTo>
                          <a:pt x="9339" y="1557"/>
                        </a:lnTo>
                        <a:lnTo>
                          <a:pt x="10239" y="100"/>
                        </a:lnTo>
                        <a:lnTo>
                          <a:pt x="10593" y="100"/>
                        </a:lnTo>
                        <a:lnTo>
                          <a:pt x="10918" y="402"/>
                        </a:lnTo>
                        <a:lnTo>
                          <a:pt x="11331" y="352"/>
                        </a:lnTo>
                        <a:lnTo>
                          <a:pt x="11877" y="904"/>
                        </a:lnTo>
                        <a:lnTo>
                          <a:pt x="12511" y="1206"/>
                        </a:lnTo>
                        <a:lnTo>
                          <a:pt x="12954" y="1130"/>
                        </a:lnTo>
                        <a:lnTo>
                          <a:pt x="13544" y="1457"/>
                        </a:lnTo>
                        <a:lnTo>
                          <a:pt x="14046" y="1457"/>
                        </a:lnTo>
                        <a:lnTo>
                          <a:pt x="14282" y="1231"/>
                        </a:lnTo>
                        <a:lnTo>
                          <a:pt x="14828" y="1231"/>
                        </a:lnTo>
                        <a:lnTo>
                          <a:pt x="15123" y="1507"/>
                        </a:lnTo>
                        <a:lnTo>
                          <a:pt x="15875" y="1507"/>
                        </a:lnTo>
                        <a:lnTo>
                          <a:pt x="16510" y="1959"/>
                        </a:lnTo>
                        <a:lnTo>
                          <a:pt x="17661" y="1909"/>
                        </a:lnTo>
                        <a:lnTo>
                          <a:pt x="19490" y="2110"/>
                        </a:lnTo>
                        <a:lnTo>
                          <a:pt x="20390" y="2738"/>
                        </a:lnTo>
                        <a:lnTo>
                          <a:pt x="21128" y="3140"/>
                        </a:lnTo>
                        <a:lnTo>
                          <a:pt x="21600" y="3466"/>
                        </a:lnTo>
                        <a:lnTo>
                          <a:pt x="21467" y="3567"/>
                        </a:lnTo>
                        <a:lnTo>
                          <a:pt x="21128" y="3315"/>
                        </a:lnTo>
                        <a:lnTo>
                          <a:pt x="20361" y="3215"/>
                        </a:lnTo>
                        <a:lnTo>
                          <a:pt x="20582" y="3466"/>
                        </a:lnTo>
                        <a:lnTo>
                          <a:pt x="20921" y="3617"/>
                        </a:lnTo>
                        <a:lnTo>
                          <a:pt x="20818" y="4044"/>
                        </a:lnTo>
                        <a:lnTo>
                          <a:pt x="20464" y="4320"/>
                        </a:lnTo>
                        <a:lnTo>
                          <a:pt x="20346" y="4747"/>
                        </a:lnTo>
                        <a:lnTo>
                          <a:pt x="20818" y="5149"/>
                        </a:lnTo>
                        <a:lnTo>
                          <a:pt x="21157" y="5676"/>
                        </a:lnTo>
                        <a:lnTo>
                          <a:pt x="21334" y="6455"/>
                        </a:lnTo>
                        <a:lnTo>
                          <a:pt x="21113" y="6530"/>
                        </a:lnTo>
                        <a:lnTo>
                          <a:pt x="20641" y="6304"/>
                        </a:lnTo>
                        <a:lnTo>
                          <a:pt x="20154" y="5727"/>
                        </a:lnTo>
                        <a:lnTo>
                          <a:pt x="19948" y="5425"/>
                        </a:lnTo>
                        <a:lnTo>
                          <a:pt x="19830" y="5023"/>
                        </a:lnTo>
                        <a:lnTo>
                          <a:pt x="19711" y="4420"/>
                        </a:lnTo>
                        <a:lnTo>
                          <a:pt x="19520" y="4220"/>
                        </a:lnTo>
                        <a:lnTo>
                          <a:pt x="19343" y="4169"/>
                        </a:lnTo>
                        <a:lnTo>
                          <a:pt x="19180" y="4245"/>
                        </a:lnTo>
                        <a:lnTo>
                          <a:pt x="19357" y="4722"/>
                        </a:lnTo>
                        <a:lnTo>
                          <a:pt x="18885" y="4772"/>
                        </a:lnTo>
                        <a:lnTo>
                          <a:pt x="18664" y="4546"/>
                        </a:lnTo>
                        <a:lnTo>
                          <a:pt x="18251" y="4672"/>
                        </a:lnTo>
                        <a:lnTo>
                          <a:pt x="17941" y="5048"/>
                        </a:lnTo>
                        <a:lnTo>
                          <a:pt x="17941" y="5249"/>
                        </a:lnTo>
                        <a:lnTo>
                          <a:pt x="18059" y="5576"/>
                        </a:lnTo>
                        <a:lnTo>
                          <a:pt x="18546" y="5676"/>
                        </a:lnTo>
                        <a:lnTo>
                          <a:pt x="18944" y="6103"/>
                        </a:lnTo>
                        <a:lnTo>
                          <a:pt x="19623" y="7208"/>
                        </a:lnTo>
                        <a:lnTo>
                          <a:pt x="19889" y="7937"/>
                        </a:lnTo>
                        <a:lnTo>
                          <a:pt x="20184" y="8816"/>
                        </a:lnTo>
                        <a:lnTo>
                          <a:pt x="20125" y="8816"/>
                        </a:lnTo>
                        <a:close/>
                      </a:path>
                    </a:pathLst>
                  </a:custGeom>
                  <a:solidFill>
                    <a:srgbClr val="3399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 algn="l" defTabSz="914400">
                      <a:lnSpc>
                        <a:spcPct val="100000"/>
                      </a:lnSpc>
                      <a:defRPr sz="2400">
                        <a:latin typeface="Times New Roman"/>
                        <a:ea typeface="Times New Roman"/>
                        <a:cs typeface="Times New Roman"/>
                        <a:sym typeface="Times New Roman"/>
                      </a:defRPr>
                    </a:pPr>
                    <a:endParaRPr/>
                  </a:p>
                </p:txBody>
              </p:sp>
              <p:sp>
                <p:nvSpPr>
                  <p:cNvPr id="286" name="Freeform 33"/>
                  <p:cNvSpPr/>
                  <p:nvPr/>
                </p:nvSpPr>
                <p:spPr>
                  <a:xfrm>
                    <a:off x="-1" y="-1"/>
                    <a:ext cx="4491555" cy="320969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0125" y="8816"/>
                        </a:moveTo>
                        <a:lnTo>
                          <a:pt x="19933" y="9419"/>
                        </a:lnTo>
                        <a:lnTo>
                          <a:pt x="20420" y="10021"/>
                        </a:lnTo>
                        <a:lnTo>
                          <a:pt x="20597" y="10624"/>
                        </a:lnTo>
                        <a:lnTo>
                          <a:pt x="20169" y="10951"/>
                        </a:lnTo>
                        <a:lnTo>
                          <a:pt x="20051" y="10348"/>
                        </a:lnTo>
                        <a:lnTo>
                          <a:pt x="19652" y="9745"/>
                        </a:lnTo>
                        <a:lnTo>
                          <a:pt x="19534" y="9117"/>
                        </a:lnTo>
                        <a:lnTo>
                          <a:pt x="19284" y="9419"/>
                        </a:lnTo>
                        <a:lnTo>
                          <a:pt x="19018" y="9670"/>
                        </a:lnTo>
                        <a:lnTo>
                          <a:pt x="18989" y="10172"/>
                        </a:lnTo>
                        <a:lnTo>
                          <a:pt x="19254" y="10725"/>
                        </a:lnTo>
                        <a:lnTo>
                          <a:pt x="19077" y="11152"/>
                        </a:lnTo>
                        <a:lnTo>
                          <a:pt x="19018" y="11880"/>
                        </a:lnTo>
                        <a:lnTo>
                          <a:pt x="19357" y="12357"/>
                        </a:lnTo>
                        <a:lnTo>
                          <a:pt x="19741" y="12483"/>
                        </a:lnTo>
                        <a:lnTo>
                          <a:pt x="20125" y="12985"/>
                        </a:lnTo>
                        <a:lnTo>
                          <a:pt x="20464" y="13663"/>
                        </a:lnTo>
                        <a:lnTo>
                          <a:pt x="20479" y="14668"/>
                        </a:lnTo>
                        <a:lnTo>
                          <a:pt x="20361" y="15145"/>
                        </a:lnTo>
                        <a:lnTo>
                          <a:pt x="20007" y="15547"/>
                        </a:lnTo>
                        <a:lnTo>
                          <a:pt x="19579" y="15748"/>
                        </a:lnTo>
                        <a:lnTo>
                          <a:pt x="19298" y="16049"/>
                        </a:lnTo>
                        <a:lnTo>
                          <a:pt x="19136" y="15873"/>
                        </a:lnTo>
                        <a:lnTo>
                          <a:pt x="19003" y="16049"/>
                        </a:lnTo>
                        <a:lnTo>
                          <a:pt x="18959" y="16778"/>
                        </a:lnTo>
                        <a:lnTo>
                          <a:pt x="19062" y="17205"/>
                        </a:lnTo>
                        <a:lnTo>
                          <a:pt x="19490" y="17707"/>
                        </a:lnTo>
                        <a:lnTo>
                          <a:pt x="19682" y="18209"/>
                        </a:lnTo>
                        <a:lnTo>
                          <a:pt x="19815" y="18511"/>
                        </a:lnTo>
                        <a:lnTo>
                          <a:pt x="19770" y="19063"/>
                        </a:lnTo>
                        <a:lnTo>
                          <a:pt x="19490" y="19490"/>
                        </a:lnTo>
                        <a:lnTo>
                          <a:pt x="19195" y="19490"/>
                        </a:lnTo>
                        <a:lnTo>
                          <a:pt x="18723" y="18862"/>
                        </a:lnTo>
                        <a:lnTo>
                          <a:pt x="18398" y="18611"/>
                        </a:lnTo>
                        <a:lnTo>
                          <a:pt x="18251" y="18486"/>
                        </a:lnTo>
                        <a:lnTo>
                          <a:pt x="18118" y="18812"/>
                        </a:lnTo>
                        <a:lnTo>
                          <a:pt x="18162" y="19289"/>
                        </a:lnTo>
                        <a:lnTo>
                          <a:pt x="18280" y="19666"/>
                        </a:lnTo>
                        <a:lnTo>
                          <a:pt x="18354" y="20219"/>
                        </a:lnTo>
                        <a:lnTo>
                          <a:pt x="18649" y="20420"/>
                        </a:lnTo>
                        <a:lnTo>
                          <a:pt x="18546" y="20721"/>
                        </a:lnTo>
                        <a:lnTo>
                          <a:pt x="18575" y="21173"/>
                        </a:lnTo>
                        <a:lnTo>
                          <a:pt x="18664" y="21600"/>
                        </a:lnTo>
                        <a:lnTo>
                          <a:pt x="18472" y="21575"/>
                        </a:lnTo>
                        <a:lnTo>
                          <a:pt x="18251" y="21073"/>
                        </a:lnTo>
                        <a:lnTo>
                          <a:pt x="18280" y="20520"/>
                        </a:lnTo>
                        <a:lnTo>
                          <a:pt x="18192" y="20369"/>
                        </a:lnTo>
                        <a:lnTo>
                          <a:pt x="18118" y="19767"/>
                        </a:lnTo>
                        <a:lnTo>
                          <a:pt x="18015" y="19591"/>
                        </a:lnTo>
                        <a:lnTo>
                          <a:pt x="17985" y="18762"/>
                        </a:lnTo>
                        <a:lnTo>
                          <a:pt x="17838" y="18209"/>
                        </a:lnTo>
                        <a:lnTo>
                          <a:pt x="17602" y="17757"/>
                        </a:lnTo>
                        <a:lnTo>
                          <a:pt x="17174" y="17481"/>
                        </a:lnTo>
                        <a:lnTo>
                          <a:pt x="16864" y="17054"/>
                        </a:lnTo>
                        <a:lnTo>
                          <a:pt x="16716" y="16702"/>
                        </a:lnTo>
                        <a:lnTo>
                          <a:pt x="16510" y="16351"/>
                        </a:lnTo>
                        <a:lnTo>
                          <a:pt x="16170" y="15497"/>
                        </a:lnTo>
                        <a:lnTo>
                          <a:pt x="15875" y="15572"/>
                        </a:lnTo>
                        <a:lnTo>
                          <a:pt x="15477" y="15974"/>
                        </a:lnTo>
                        <a:lnTo>
                          <a:pt x="14946" y="16953"/>
                        </a:lnTo>
                        <a:lnTo>
                          <a:pt x="14695" y="17607"/>
                        </a:lnTo>
                        <a:lnTo>
                          <a:pt x="14592" y="17858"/>
                        </a:lnTo>
                        <a:lnTo>
                          <a:pt x="14695" y="18661"/>
                        </a:lnTo>
                        <a:lnTo>
                          <a:pt x="14680" y="19415"/>
                        </a:lnTo>
                        <a:lnTo>
                          <a:pt x="14356" y="19967"/>
                        </a:lnTo>
                        <a:lnTo>
                          <a:pt x="14179" y="19993"/>
                        </a:lnTo>
                        <a:lnTo>
                          <a:pt x="13810" y="18887"/>
                        </a:lnTo>
                        <a:lnTo>
                          <a:pt x="13515" y="18084"/>
                        </a:lnTo>
                        <a:lnTo>
                          <a:pt x="12925" y="16602"/>
                        </a:lnTo>
                        <a:lnTo>
                          <a:pt x="12895" y="16049"/>
                        </a:lnTo>
                        <a:lnTo>
                          <a:pt x="12762" y="15773"/>
                        </a:lnTo>
                        <a:lnTo>
                          <a:pt x="12659" y="16150"/>
                        </a:lnTo>
                        <a:lnTo>
                          <a:pt x="12157" y="15296"/>
                        </a:lnTo>
                        <a:lnTo>
                          <a:pt x="11464" y="14668"/>
                        </a:lnTo>
                        <a:lnTo>
                          <a:pt x="11036" y="14793"/>
                        </a:lnTo>
                        <a:lnTo>
                          <a:pt x="10402" y="14743"/>
                        </a:lnTo>
                        <a:lnTo>
                          <a:pt x="10107" y="14266"/>
                        </a:lnTo>
                        <a:lnTo>
                          <a:pt x="9767" y="14341"/>
                        </a:lnTo>
                        <a:lnTo>
                          <a:pt x="9295" y="14140"/>
                        </a:lnTo>
                        <a:lnTo>
                          <a:pt x="8307" y="12558"/>
                        </a:lnTo>
                        <a:lnTo>
                          <a:pt x="8366" y="13186"/>
                        </a:lnTo>
                        <a:lnTo>
                          <a:pt x="8675" y="14090"/>
                        </a:lnTo>
                        <a:lnTo>
                          <a:pt x="9000" y="14743"/>
                        </a:lnTo>
                        <a:lnTo>
                          <a:pt x="9354" y="15070"/>
                        </a:lnTo>
                        <a:lnTo>
                          <a:pt x="9752" y="14793"/>
                        </a:lnTo>
                        <a:lnTo>
                          <a:pt x="10062" y="14793"/>
                        </a:lnTo>
                        <a:lnTo>
                          <a:pt x="10475" y="15371"/>
                        </a:lnTo>
                        <a:lnTo>
                          <a:pt x="10711" y="15798"/>
                        </a:lnTo>
                        <a:lnTo>
                          <a:pt x="10682" y="16074"/>
                        </a:lnTo>
                        <a:lnTo>
                          <a:pt x="9974" y="17305"/>
                        </a:lnTo>
                        <a:lnTo>
                          <a:pt x="9502" y="17782"/>
                        </a:lnTo>
                        <a:lnTo>
                          <a:pt x="8513" y="18410"/>
                        </a:lnTo>
                        <a:lnTo>
                          <a:pt x="8218" y="18611"/>
                        </a:lnTo>
                        <a:lnTo>
                          <a:pt x="8041" y="18410"/>
                        </a:lnTo>
                        <a:lnTo>
                          <a:pt x="7982" y="18159"/>
                        </a:lnTo>
                        <a:lnTo>
                          <a:pt x="7952" y="17782"/>
                        </a:lnTo>
                        <a:lnTo>
                          <a:pt x="7879" y="17406"/>
                        </a:lnTo>
                        <a:lnTo>
                          <a:pt x="7746" y="17104"/>
                        </a:lnTo>
                        <a:lnTo>
                          <a:pt x="7451" y="16476"/>
                        </a:lnTo>
                        <a:lnTo>
                          <a:pt x="7348" y="16250"/>
                        </a:lnTo>
                        <a:lnTo>
                          <a:pt x="7274" y="15949"/>
                        </a:lnTo>
                        <a:lnTo>
                          <a:pt x="7126" y="15673"/>
                        </a:lnTo>
                        <a:lnTo>
                          <a:pt x="6920" y="14994"/>
                        </a:lnTo>
                        <a:lnTo>
                          <a:pt x="6802" y="14743"/>
                        </a:lnTo>
                        <a:lnTo>
                          <a:pt x="6639" y="14367"/>
                        </a:lnTo>
                        <a:lnTo>
                          <a:pt x="6389" y="13864"/>
                        </a:lnTo>
                        <a:lnTo>
                          <a:pt x="6241" y="13563"/>
                        </a:lnTo>
                        <a:lnTo>
                          <a:pt x="6123" y="13362"/>
                        </a:lnTo>
                        <a:lnTo>
                          <a:pt x="5990" y="12935"/>
                        </a:lnTo>
                        <a:lnTo>
                          <a:pt x="6403" y="12533"/>
                        </a:lnTo>
                        <a:lnTo>
                          <a:pt x="6580" y="11654"/>
                        </a:lnTo>
                        <a:lnTo>
                          <a:pt x="6182" y="11428"/>
                        </a:lnTo>
                        <a:lnTo>
                          <a:pt x="5636" y="11553"/>
                        </a:lnTo>
                        <a:lnTo>
                          <a:pt x="5518" y="11453"/>
                        </a:lnTo>
                        <a:lnTo>
                          <a:pt x="5326" y="11453"/>
                        </a:lnTo>
                        <a:lnTo>
                          <a:pt x="5297" y="11277"/>
                        </a:lnTo>
                        <a:lnTo>
                          <a:pt x="5267" y="11152"/>
                        </a:lnTo>
                        <a:lnTo>
                          <a:pt x="5267" y="10875"/>
                        </a:lnTo>
                        <a:lnTo>
                          <a:pt x="5164" y="10750"/>
                        </a:lnTo>
                        <a:lnTo>
                          <a:pt x="5149" y="10574"/>
                        </a:lnTo>
                        <a:lnTo>
                          <a:pt x="5090" y="10549"/>
                        </a:lnTo>
                        <a:lnTo>
                          <a:pt x="5031" y="10423"/>
                        </a:lnTo>
                        <a:lnTo>
                          <a:pt x="5002" y="10273"/>
                        </a:lnTo>
                        <a:lnTo>
                          <a:pt x="4972" y="10147"/>
                        </a:lnTo>
                        <a:lnTo>
                          <a:pt x="4928" y="10021"/>
                        </a:lnTo>
                        <a:lnTo>
                          <a:pt x="4692" y="10021"/>
                        </a:lnTo>
                        <a:lnTo>
                          <a:pt x="4677" y="10247"/>
                        </a:lnTo>
                        <a:lnTo>
                          <a:pt x="4677" y="10951"/>
                        </a:lnTo>
                        <a:lnTo>
                          <a:pt x="4574" y="11026"/>
                        </a:lnTo>
                        <a:lnTo>
                          <a:pt x="4500" y="11152"/>
                        </a:lnTo>
                        <a:lnTo>
                          <a:pt x="4382" y="10951"/>
                        </a:lnTo>
                        <a:lnTo>
                          <a:pt x="4293" y="10674"/>
                        </a:lnTo>
                        <a:lnTo>
                          <a:pt x="4323" y="10373"/>
                        </a:lnTo>
                        <a:lnTo>
                          <a:pt x="4205" y="9921"/>
                        </a:lnTo>
                        <a:lnTo>
                          <a:pt x="4146" y="9645"/>
                        </a:lnTo>
                        <a:lnTo>
                          <a:pt x="3998" y="9469"/>
                        </a:lnTo>
                        <a:lnTo>
                          <a:pt x="3851" y="9318"/>
                        </a:lnTo>
                        <a:lnTo>
                          <a:pt x="3762" y="9067"/>
                        </a:lnTo>
                        <a:lnTo>
                          <a:pt x="3703" y="8916"/>
                        </a:lnTo>
                        <a:lnTo>
                          <a:pt x="3570" y="8866"/>
                        </a:lnTo>
                        <a:lnTo>
                          <a:pt x="3526" y="8766"/>
                        </a:lnTo>
                        <a:lnTo>
                          <a:pt x="3438" y="8766"/>
                        </a:lnTo>
                        <a:lnTo>
                          <a:pt x="3349" y="8941"/>
                        </a:lnTo>
                        <a:lnTo>
                          <a:pt x="3275" y="9067"/>
                        </a:lnTo>
                        <a:lnTo>
                          <a:pt x="3452" y="9243"/>
                        </a:lnTo>
                        <a:lnTo>
                          <a:pt x="3556" y="9469"/>
                        </a:lnTo>
                        <a:lnTo>
                          <a:pt x="3733" y="9770"/>
                        </a:lnTo>
                        <a:lnTo>
                          <a:pt x="3807" y="9921"/>
                        </a:lnTo>
                        <a:lnTo>
                          <a:pt x="3939" y="10021"/>
                        </a:lnTo>
                        <a:lnTo>
                          <a:pt x="4043" y="10273"/>
                        </a:lnTo>
                        <a:lnTo>
                          <a:pt x="3925" y="10524"/>
                        </a:lnTo>
                        <a:lnTo>
                          <a:pt x="3910" y="10423"/>
                        </a:lnTo>
                        <a:lnTo>
                          <a:pt x="3910" y="10273"/>
                        </a:lnTo>
                        <a:lnTo>
                          <a:pt x="3851" y="10574"/>
                        </a:lnTo>
                        <a:lnTo>
                          <a:pt x="3821" y="10850"/>
                        </a:lnTo>
                        <a:lnTo>
                          <a:pt x="3703" y="10926"/>
                        </a:lnTo>
                        <a:lnTo>
                          <a:pt x="3748" y="10574"/>
                        </a:lnTo>
                        <a:lnTo>
                          <a:pt x="3733" y="10423"/>
                        </a:lnTo>
                        <a:lnTo>
                          <a:pt x="3585" y="10323"/>
                        </a:lnTo>
                        <a:lnTo>
                          <a:pt x="3526" y="10247"/>
                        </a:lnTo>
                        <a:lnTo>
                          <a:pt x="3467" y="10122"/>
                        </a:lnTo>
                        <a:lnTo>
                          <a:pt x="3349" y="9971"/>
                        </a:lnTo>
                        <a:lnTo>
                          <a:pt x="3275" y="9871"/>
                        </a:lnTo>
                        <a:lnTo>
                          <a:pt x="3202" y="9670"/>
                        </a:lnTo>
                        <a:lnTo>
                          <a:pt x="3098" y="9569"/>
                        </a:lnTo>
                        <a:lnTo>
                          <a:pt x="3039" y="9368"/>
                        </a:lnTo>
                        <a:lnTo>
                          <a:pt x="3025" y="9218"/>
                        </a:lnTo>
                        <a:lnTo>
                          <a:pt x="2936" y="9142"/>
                        </a:lnTo>
                        <a:lnTo>
                          <a:pt x="2862" y="9042"/>
                        </a:lnTo>
                        <a:lnTo>
                          <a:pt x="2700" y="9042"/>
                        </a:lnTo>
                        <a:lnTo>
                          <a:pt x="2567" y="9067"/>
                        </a:lnTo>
                        <a:lnTo>
                          <a:pt x="2405" y="9042"/>
                        </a:lnTo>
                        <a:lnTo>
                          <a:pt x="2125" y="9067"/>
                        </a:lnTo>
                        <a:lnTo>
                          <a:pt x="1933" y="9117"/>
                        </a:lnTo>
                        <a:lnTo>
                          <a:pt x="1874" y="9167"/>
                        </a:lnTo>
                        <a:lnTo>
                          <a:pt x="1859" y="9368"/>
                        </a:lnTo>
                        <a:lnTo>
                          <a:pt x="1859" y="9620"/>
                        </a:lnTo>
                        <a:lnTo>
                          <a:pt x="1741" y="9846"/>
                        </a:lnTo>
                        <a:lnTo>
                          <a:pt x="1652" y="9946"/>
                        </a:lnTo>
                        <a:lnTo>
                          <a:pt x="1623" y="10021"/>
                        </a:lnTo>
                        <a:lnTo>
                          <a:pt x="1564" y="10247"/>
                        </a:lnTo>
                        <a:lnTo>
                          <a:pt x="1520" y="10373"/>
                        </a:lnTo>
                        <a:lnTo>
                          <a:pt x="1579" y="10473"/>
                        </a:lnTo>
                        <a:lnTo>
                          <a:pt x="1579" y="10674"/>
                        </a:lnTo>
                        <a:lnTo>
                          <a:pt x="1564" y="10775"/>
                        </a:lnTo>
                        <a:lnTo>
                          <a:pt x="1520" y="10926"/>
                        </a:lnTo>
                        <a:lnTo>
                          <a:pt x="1416" y="11152"/>
                        </a:lnTo>
                        <a:lnTo>
                          <a:pt x="1357" y="11051"/>
                        </a:lnTo>
                        <a:lnTo>
                          <a:pt x="1298" y="11127"/>
                        </a:lnTo>
                        <a:lnTo>
                          <a:pt x="1225" y="11227"/>
                        </a:lnTo>
                        <a:lnTo>
                          <a:pt x="1107" y="11252"/>
                        </a:lnTo>
                        <a:lnTo>
                          <a:pt x="989" y="11428"/>
                        </a:lnTo>
                        <a:lnTo>
                          <a:pt x="870" y="11453"/>
                        </a:lnTo>
                        <a:lnTo>
                          <a:pt x="634" y="11453"/>
                        </a:lnTo>
                        <a:lnTo>
                          <a:pt x="384" y="11553"/>
                        </a:lnTo>
                        <a:lnTo>
                          <a:pt x="266" y="11553"/>
                        </a:lnTo>
                        <a:lnTo>
                          <a:pt x="207" y="11327"/>
                        </a:lnTo>
                        <a:lnTo>
                          <a:pt x="118" y="11026"/>
                        </a:lnTo>
                        <a:lnTo>
                          <a:pt x="59" y="10473"/>
                        </a:lnTo>
                        <a:lnTo>
                          <a:pt x="59" y="10147"/>
                        </a:lnTo>
                        <a:lnTo>
                          <a:pt x="0" y="9670"/>
                        </a:lnTo>
                        <a:lnTo>
                          <a:pt x="221" y="9368"/>
                        </a:lnTo>
                        <a:lnTo>
                          <a:pt x="339" y="9142"/>
                        </a:lnTo>
                        <a:lnTo>
                          <a:pt x="590" y="9142"/>
                        </a:lnTo>
                        <a:lnTo>
                          <a:pt x="870" y="9218"/>
                        </a:lnTo>
                        <a:lnTo>
                          <a:pt x="1062" y="9067"/>
                        </a:lnTo>
                        <a:lnTo>
                          <a:pt x="1284" y="9042"/>
                        </a:lnTo>
                        <a:lnTo>
                          <a:pt x="1298" y="8640"/>
                        </a:lnTo>
                        <a:lnTo>
                          <a:pt x="1416" y="8364"/>
                        </a:lnTo>
                        <a:lnTo>
                          <a:pt x="1121" y="8062"/>
                        </a:lnTo>
                        <a:lnTo>
                          <a:pt x="1092" y="7836"/>
                        </a:lnTo>
                        <a:lnTo>
                          <a:pt x="1107" y="7510"/>
                        </a:lnTo>
                        <a:lnTo>
                          <a:pt x="1328" y="7510"/>
                        </a:lnTo>
                        <a:lnTo>
                          <a:pt x="1461" y="7460"/>
                        </a:lnTo>
                        <a:lnTo>
                          <a:pt x="1475" y="7510"/>
                        </a:lnTo>
                        <a:lnTo>
                          <a:pt x="1638" y="7309"/>
                        </a:lnTo>
                        <a:lnTo>
                          <a:pt x="1800" y="7208"/>
                        </a:lnTo>
                        <a:lnTo>
                          <a:pt x="1859" y="7208"/>
                        </a:lnTo>
                        <a:lnTo>
                          <a:pt x="1948" y="7007"/>
                        </a:lnTo>
                        <a:lnTo>
                          <a:pt x="2066" y="6932"/>
                        </a:lnTo>
                        <a:lnTo>
                          <a:pt x="2184" y="6555"/>
                        </a:lnTo>
                        <a:lnTo>
                          <a:pt x="2272" y="6656"/>
                        </a:lnTo>
                        <a:lnTo>
                          <a:pt x="2420" y="6430"/>
                        </a:lnTo>
                        <a:lnTo>
                          <a:pt x="2449" y="6430"/>
                        </a:lnTo>
                        <a:lnTo>
                          <a:pt x="2641" y="6153"/>
                        </a:lnTo>
                        <a:lnTo>
                          <a:pt x="2759" y="6128"/>
                        </a:lnTo>
                        <a:lnTo>
                          <a:pt x="3025" y="6128"/>
                        </a:lnTo>
                        <a:lnTo>
                          <a:pt x="2936" y="5777"/>
                        </a:lnTo>
                        <a:lnTo>
                          <a:pt x="2892" y="5526"/>
                        </a:lnTo>
                        <a:lnTo>
                          <a:pt x="2862" y="4948"/>
                        </a:lnTo>
                        <a:lnTo>
                          <a:pt x="3098" y="4923"/>
                        </a:lnTo>
                        <a:lnTo>
                          <a:pt x="3216" y="4822"/>
                        </a:lnTo>
                        <a:lnTo>
                          <a:pt x="3157" y="5048"/>
                        </a:lnTo>
                        <a:lnTo>
                          <a:pt x="3261" y="5224"/>
                        </a:lnTo>
                        <a:lnTo>
                          <a:pt x="3349" y="5425"/>
                        </a:lnTo>
                        <a:lnTo>
                          <a:pt x="3408" y="5551"/>
                        </a:lnTo>
                        <a:lnTo>
                          <a:pt x="3689" y="5526"/>
                        </a:lnTo>
                        <a:lnTo>
                          <a:pt x="3925" y="5023"/>
                        </a:lnTo>
                        <a:lnTo>
                          <a:pt x="4102" y="4772"/>
                        </a:lnTo>
                        <a:lnTo>
                          <a:pt x="4205" y="4621"/>
                        </a:lnTo>
                        <a:lnTo>
                          <a:pt x="4323" y="4420"/>
                        </a:lnTo>
                        <a:lnTo>
                          <a:pt x="4441" y="4144"/>
                        </a:lnTo>
                        <a:lnTo>
                          <a:pt x="4530" y="4245"/>
                        </a:lnTo>
                        <a:lnTo>
                          <a:pt x="4530" y="4069"/>
                        </a:lnTo>
                        <a:lnTo>
                          <a:pt x="4589" y="3968"/>
                        </a:lnTo>
                        <a:lnTo>
                          <a:pt x="4766" y="4044"/>
                        </a:lnTo>
                        <a:lnTo>
                          <a:pt x="5061" y="4471"/>
                        </a:lnTo>
                        <a:lnTo>
                          <a:pt x="5002" y="3265"/>
                        </a:lnTo>
                        <a:lnTo>
                          <a:pt x="4751" y="3818"/>
                        </a:lnTo>
                        <a:lnTo>
                          <a:pt x="4559" y="3767"/>
                        </a:lnTo>
                        <a:lnTo>
                          <a:pt x="4500" y="3441"/>
                        </a:lnTo>
                        <a:lnTo>
                          <a:pt x="4500" y="3265"/>
                        </a:lnTo>
                        <a:lnTo>
                          <a:pt x="4441" y="3165"/>
                        </a:lnTo>
                        <a:lnTo>
                          <a:pt x="4589" y="2913"/>
                        </a:lnTo>
                        <a:lnTo>
                          <a:pt x="4692" y="2713"/>
                        </a:lnTo>
                        <a:lnTo>
                          <a:pt x="4795" y="2637"/>
                        </a:lnTo>
                        <a:lnTo>
                          <a:pt x="4869" y="2612"/>
                        </a:lnTo>
                        <a:lnTo>
                          <a:pt x="4928" y="2436"/>
                        </a:lnTo>
                        <a:lnTo>
                          <a:pt x="5002" y="2411"/>
                        </a:lnTo>
                        <a:lnTo>
                          <a:pt x="5105" y="2411"/>
                        </a:lnTo>
                        <a:lnTo>
                          <a:pt x="4928" y="2110"/>
                        </a:lnTo>
                        <a:lnTo>
                          <a:pt x="4751" y="2160"/>
                        </a:lnTo>
                        <a:lnTo>
                          <a:pt x="4633" y="2160"/>
                        </a:lnTo>
                        <a:lnTo>
                          <a:pt x="4530" y="2060"/>
                        </a:lnTo>
                        <a:lnTo>
                          <a:pt x="4530" y="2260"/>
                        </a:lnTo>
                        <a:lnTo>
                          <a:pt x="4441" y="2461"/>
                        </a:lnTo>
                        <a:lnTo>
                          <a:pt x="4293" y="2813"/>
                        </a:lnTo>
                        <a:lnTo>
                          <a:pt x="4161" y="2939"/>
                        </a:lnTo>
                        <a:lnTo>
                          <a:pt x="4057" y="2939"/>
                        </a:lnTo>
                        <a:lnTo>
                          <a:pt x="4028" y="3165"/>
                        </a:lnTo>
                        <a:lnTo>
                          <a:pt x="4028" y="3265"/>
                        </a:lnTo>
                        <a:lnTo>
                          <a:pt x="3939" y="3366"/>
                        </a:lnTo>
                        <a:lnTo>
                          <a:pt x="4043" y="3767"/>
                        </a:lnTo>
                        <a:lnTo>
                          <a:pt x="4102" y="3968"/>
                        </a:lnTo>
                        <a:lnTo>
                          <a:pt x="3984" y="4270"/>
                        </a:lnTo>
                        <a:lnTo>
                          <a:pt x="3851" y="4471"/>
                        </a:lnTo>
                        <a:lnTo>
                          <a:pt x="3807" y="4772"/>
                        </a:lnTo>
                        <a:lnTo>
                          <a:pt x="3733" y="5023"/>
                        </a:lnTo>
                        <a:lnTo>
                          <a:pt x="3644" y="5023"/>
                        </a:lnTo>
                        <a:lnTo>
                          <a:pt x="3526" y="5048"/>
                        </a:lnTo>
                        <a:lnTo>
                          <a:pt x="3408" y="5149"/>
                        </a:lnTo>
                        <a:lnTo>
                          <a:pt x="3379" y="5124"/>
                        </a:lnTo>
                        <a:lnTo>
                          <a:pt x="3379" y="4948"/>
                        </a:lnTo>
                        <a:lnTo>
                          <a:pt x="3349" y="4672"/>
                        </a:lnTo>
                        <a:lnTo>
                          <a:pt x="3261" y="4672"/>
                        </a:lnTo>
                        <a:lnTo>
                          <a:pt x="3202" y="4521"/>
                        </a:lnTo>
                        <a:lnTo>
                          <a:pt x="3216" y="4270"/>
                        </a:lnTo>
                        <a:lnTo>
                          <a:pt x="3231" y="4144"/>
                        </a:lnTo>
                        <a:lnTo>
                          <a:pt x="3216" y="4069"/>
                        </a:lnTo>
                        <a:lnTo>
                          <a:pt x="3143" y="4144"/>
                        </a:lnTo>
                        <a:lnTo>
                          <a:pt x="3098" y="4144"/>
                        </a:lnTo>
                        <a:lnTo>
                          <a:pt x="3039" y="4119"/>
                        </a:lnTo>
                        <a:lnTo>
                          <a:pt x="2995" y="4069"/>
                        </a:lnTo>
                        <a:lnTo>
                          <a:pt x="2892" y="4220"/>
                        </a:lnTo>
                        <a:lnTo>
                          <a:pt x="2700" y="4546"/>
                        </a:lnTo>
                        <a:lnTo>
                          <a:pt x="2479" y="4521"/>
                        </a:lnTo>
                        <a:lnTo>
                          <a:pt x="2346" y="4471"/>
                        </a:lnTo>
                        <a:lnTo>
                          <a:pt x="2243" y="4320"/>
                        </a:lnTo>
                        <a:lnTo>
                          <a:pt x="2243" y="4220"/>
                        </a:lnTo>
                        <a:lnTo>
                          <a:pt x="2302" y="4069"/>
                        </a:lnTo>
                        <a:lnTo>
                          <a:pt x="2390" y="3968"/>
                        </a:lnTo>
                        <a:lnTo>
                          <a:pt x="2449" y="3843"/>
                        </a:lnTo>
                        <a:lnTo>
                          <a:pt x="2302" y="3918"/>
                        </a:lnTo>
                        <a:lnTo>
                          <a:pt x="2243" y="3742"/>
                        </a:lnTo>
                        <a:lnTo>
                          <a:pt x="2243" y="3642"/>
                        </a:lnTo>
                        <a:lnTo>
                          <a:pt x="2449" y="3617"/>
                        </a:lnTo>
                        <a:lnTo>
                          <a:pt x="2626" y="3567"/>
                        </a:lnTo>
                        <a:lnTo>
                          <a:pt x="2508" y="3466"/>
                        </a:lnTo>
                        <a:lnTo>
                          <a:pt x="2331" y="3516"/>
                        </a:lnTo>
                        <a:lnTo>
                          <a:pt x="2331" y="3315"/>
                        </a:lnTo>
                        <a:lnTo>
                          <a:pt x="2405" y="3165"/>
                        </a:lnTo>
                        <a:lnTo>
                          <a:pt x="2582" y="3039"/>
                        </a:lnTo>
                        <a:lnTo>
                          <a:pt x="2641" y="2913"/>
                        </a:lnTo>
                        <a:lnTo>
                          <a:pt x="2700" y="2838"/>
                        </a:lnTo>
                        <a:lnTo>
                          <a:pt x="2833" y="2813"/>
                        </a:lnTo>
                        <a:lnTo>
                          <a:pt x="2951" y="2838"/>
                        </a:lnTo>
                        <a:lnTo>
                          <a:pt x="3025" y="2913"/>
                        </a:lnTo>
                        <a:lnTo>
                          <a:pt x="3113" y="2813"/>
                        </a:lnTo>
                        <a:lnTo>
                          <a:pt x="3025" y="2763"/>
                        </a:lnTo>
                        <a:lnTo>
                          <a:pt x="3025" y="2512"/>
                        </a:lnTo>
                        <a:lnTo>
                          <a:pt x="3275" y="2210"/>
                        </a:lnTo>
                        <a:lnTo>
                          <a:pt x="3408" y="2009"/>
                        </a:lnTo>
                        <a:lnTo>
                          <a:pt x="3497" y="1959"/>
                        </a:lnTo>
                        <a:lnTo>
                          <a:pt x="3467" y="1859"/>
                        </a:lnTo>
                        <a:lnTo>
                          <a:pt x="3585" y="1633"/>
                        </a:lnTo>
                        <a:lnTo>
                          <a:pt x="3733" y="1331"/>
                        </a:lnTo>
                        <a:lnTo>
                          <a:pt x="3880" y="1206"/>
                        </a:lnTo>
                        <a:lnTo>
                          <a:pt x="3762" y="1055"/>
                        </a:lnTo>
                        <a:lnTo>
                          <a:pt x="4087" y="753"/>
                        </a:lnTo>
                        <a:lnTo>
                          <a:pt x="4220" y="804"/>
                        </a:lnTo>
                        <a:lnTo>
                          <a:pt x="4205" y="628"/>
                        </a:lnTo>
                        <a:lnTo>
                          <a:pt x="4470" y="603"/>
                        </a:lnTo>
                        <a:lnTo>
                          <a:pt x="4987" y="50"/>
                        </a:lnTo>
                        <a:lnTo>
                          <a:pt x="5061" y="0"/>
                        </a:lnTo>
                        <a:lnTo>
                          <a:pt x="4972" y="402"/>
                        </a:lnTo>
                        <a:lnTo>
                          <a:pt x="5090" y="201"/>
                        </a:lnTo>
                        <a:lnTo>
                          <a:pt x="5223" y="126"/>
                        </a:lnTo>
                        <a:lnTo>
                          <a:pt x="5208" y="301"/>
                        </a:lnTo>
                        <a:lnTo>
                          <a:pt x="5592" y="100"/>
                        </a:lnTo>
                        <a:lnTo>
                          <a:pt x="5798" y="251"/>
                        </a:lnTo>
                        <a:lnTo>
                          <a:pt x="5518" y="427"/>
                        </a:lnTo>
                        <a:lnTo>
                          <a:pt x="5621" y="628"/>
                        </a:lnTo>
                        <a:lnTo>
                          <a:pt x="6005" y="603"/>
                        </a:lnTo>
                        <a:lnTo>
                          <a:pt x="6580" y="904"/>
                        </a:lnTo>
                        <a:lnTo>
                          <a:pt x="6536" y="1231"/>
                        </a:lnTo>
                        <a:lnTo>
                          <a:pt x="6300" y="1532"/>
                        </a:lnTo>
                        <a:lnTo>
                          <a:pt x="5946" y="1708"/>
                        </a:lnTo>
                        <a:lnTo>
                          <a:pt x="5887" y="2060"/>
                        </a:lnTo>
                        <a:lnTo>
                          <a:pt x="5916" y="2411"/>
                        </a:lnTo>
                        <a:lnTo>
                          <a:pt x="6005" y="2461"/>
                        </a:lnTo>
                        <a:lnTo>
                          <a:pt x="6034" y="2637"/>
                        </a:lnTo>
                        <a:lnTo>
                          <a:pt x="6064" y="2713"/>
                        </a:lnTo>
                        <a:lnTo>
                          <a:pt x="6152" y="2763"/>
                        </a:lnTo>
                        <a:lnTo>
                          <a:pt x="6167" y="2964"/>
                        </a:lnTo>
                        <a:lnTo>
                          <a:pt x="6285" y="3215"/>
                        </a:lnTo>
                        <a:lnTo>
                          <a:pt x="6285" y="3315"/>
                        </a:lnTo>
                        <a:lnTo>
                          <a:pt x="6403" y="3315"/>
                        </a:lnTo>
                        <a:lnTo>
                          <a:pt x="6448" y="3366"/>
                        </a:lnTo>
                        <a:lnTo>
                          <a:pt x="6536" y="3441"/>
                        </a:lnTo>
                        <a:lnTo>
                          <a:pt x="6595" y="3340"/>
                        </a:lnTo>
                        <a:lnTo>
                          <a:pt x="6654" y="3165"/>
                        </a:lnTo>
                        <a:lnTo>
                          <a:pt x="6698" y="3064"/>
                        </a:lnTo>
                        <a:lnTo>
                          <a:pt x="6802" y="3140"/>
                        </a:lnTo>
                        <a:lnTo>
                          <a:pt x="6920" y="2913"/>
                        </a:lnTo>
                        <a:lnTo>
                          <a:pt x="6920" y="2738"/>
                        </a:lnTo>
                        <a:lnTo>
                          <a:pt x="6949" y="2612"/>
                        </a:lnTo>
                        <a:lnTo>
                          <a:pt x="6979" y="2512"/>
                        </a:lnTo>
                        <a:lnTo>
                          <a:pt x="7215" y="2411"/>
                        </a:lnTo>
                        <a:lnTo>
                          <a:pt x="7407" y="2311"/>
                        </a:lnTo>
                        <a:lnTo>
                          <a:pt x="7657" y="2160"/>
                        </a:lnTo>
                        <a:lnTo>
                          <a:pt x="7952" y="2260"/>
                        </a:lnTo>
                        <a:lnTo>
                          <a:pt x="8749" y="2260"/>
                        </a:lnTo>
                        <a:lnTo>
                          <a:pt x="8823" y="1432"/>
                        </a:lnTo>
                        <a:lnTo>
                          <a:pt x="9103" y="1457"/>
                        </a:lnTo>
                        <a:lnTo>
                          <a:pt x="9295" y="2110"/>
                        </a:lnTo>
                        <a:lnTo>
                          <a:pt x="9339" y="1557"/>
                        </a:lnTo>
                        <a:lnTo>
                          <a:pt x="10239" y="100"/>
                        </a:lnTo>
                        <a:lnTo>
                          <a:pt x="10593" y="100"/>
                        </a:lnTo>
                        <a:lnTo>
                          <a:pt x="10918" y="402"/>
                        </a:lnTo>
                        <a:lnTo>
                          <a:pt x="11331" y="352"/>
                        </a:lnTo>
                        <a:lnTo>
                          <a:pt x="11877" y="904"/>
                        </a:lnTo>
                        <a:lnTo>
                          <a:pt x="12511" y="1206"/>
                        </a:lnTo>
                        <a:lnTo>
                          <a:pt x="12954" y="1130"/>
                        </a:lnTo>
                        <a:lnTo>
                          <a:pt x="13544" y="1457"/>
                        </a:lnTo>
                        <a:lnTo>
                          <a:pt x="14046" y="1457"/>
                        </a:lnTo>
                        <a:lnTo>
                          <a:pt x="14282" y="1231"/>
                        </a:lnTo>
                        <a:lnTo>
                          <a:pt x="14828" y="1231"/>
                        </a:lnTo>
                        <a:lnTo>
                          <a:pt x="15123" y="1507"/>
                        </a:lnTo>
                        <a:lnTo>
                          <a:pt x="15875" y="1507"/>
                        </a:lnTo>
                        <a:lnTo>
                          <a:pt x="16510" y="1959"/>
                        </a:lnTo>
                        <a:lnTo>
                          <a:pt x="17661" y="1909"/>
                        </a:lnTo>
                        <a:lnTo>
                          <a:pt x="19490" y="2110"/>
                        </a:lnTo>
                        <a:lnTo>
                          <a:pt x="20390" y="2738"/>
                        </a:lnTo>
                        <a:lnTo>
                          <a:pt x="21128" y="3140"/>
                        </a:lnTo>
                        <a:lnTo>
                          <a:pt x="21600" y="3466"/>
                        </a:lnTo>
                        <a:lnTo>
                          <a:pt x="21467" y="3567"/>
                        </a:lnTo>
                        <a:lnTo>
                          <a:pt x="21128" y="3315"/>
                        </a:lnTo>
                        <a:lnTo>
                          <a:pt x="20361" y="3215"/>
                        </a:lnTo>
                        <a:lnTo>
                          <a:pt x="20582" y="3466"/>
                        </a:lnTo>
                        <a:lnTo>
                          <a:pt x="20921" y="3617"/>
                        </a:lnTo>
                        <a:lnTo>
                          <a:pt x="20818" y="4044"/>
                        </a:lnTo>
                        <a:lnTo>
                          <a:pt x="20464" y="4320"/>
                        </a:lnTo>
                        <a:lnTo>
                          <a:pt x="20346" y="4747"/>
                        </a:lnTo>
                        <a:lnTo>
                          <a:pt x="20818" y="5149"/>
                        </a:lnTo>
                        <a:lnTo>
                          <a:pt x="21157" y="5676"/>
                        </a:lnTo>
                        <a:lnTo>
                          <a:pt x="21334" y="6455"/>
                        </a:lnTo>
                        <a:lnTo>
                          <a:pt x="21113" y="6530"/>
                        </a:lnTo>
                        <a:lnTo>
                          <a:pt x="20641" y="6304"/>
                        </a:lnTo>
                        <a:lnTo>
                          <a:pt x="20154" y="5727"/>
                        </a:lnTo>
                        <a:lnTo>
                          <a:pt x="19948" y="5425"/>
                        </a:lnTo>
                        <a:lnTo>
                          <a:pt x="19830" y="5023"/>
                        </a:lnTo>
                        <a:lnTo>
                          <a:pt x="19711" y="4420"/>
                        </a:lnTo>
                        <a:lnTo>
                          <a:pt x="19520" y="4220"/>
                        </a:lnTo>
                        <a:lnTo>
                          <a:pt x="19343" y="4169"/>
                        </a:lnTo>
                        <a:lnTo>
                          <a:pt x="19180" y="4245"/>
                        </a:lnTo>
                        <a:lnTo>
                          <a:pt x="19357" y="4722"/>
                        </a:lnTo>
                        <a:lnTo>
                          <a:pt x="18885" y="4772"/>
                        </a:lnTo>
                        <a:lnTo>
                          <a:pt x="18664" y="4546"/>
                        </a:lnTo>
                        <a:lnTo>
                          <a:pt x="18251" y="4672"/>
                        </a:lnTo>
                        <a:lnTo>
                          <a:pt x="17941" y="5048"/>
                        </a:lnTo>
                        <a:lnTo>
                          <a:pt x="17941" y="5249"/>
                        </a:lnTo>
                        <a:lnTo>
                          <a:pt x="18059" y="5576"/>
                        </a:lnTo>
                        <a:lnTo>
                          <a:pt x="18546" y="5676"/>
                        </a:lnTo>
                        <a:lnTo>
                          <a:pt x="18944" y="6103"/>
                        </a:lnTo>
                        <a:lnTo>
                          <a:pt x="19623" y="7208"/>
                        </a:lnTo>
                        <a:lnTo>
                          <a:pt x="19889" y="7937"/>
                        </a:lnTo>
                        <a:lnTo>
                          <a:pt x="20184" y="8816"/>
                        </a:lnTo>
                      </a:path>
                    </a:pathLst>
                  </a:custGeom>
                  <a:solidFill>
                    <a:srgbClr val="3399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 algn="l" defTabSz="914400">
                      <a:lnSpc>
                        <a:spcPct val="100000"/>
                      </a:lnSpc>
                      <a:defRPr sz="2400">
                        <a:latin typeface="Times New Roman"/>
                        <a:ea typeface="Times New Roman"/>
                        <a:cs typeface="Times New Roman"/>
                        <a:sym typeface="Times New Roman"/>
                      </a:defRPr>
                    </a:pPr>
                    <a:endParaRPr/>
                  </a:p>
                </p:txBody>
              </p:sp>
            </p:grpSp>
            <p:sp>
              <p:nvSpPr>
                <p:cNvPr id="288" name="Freeform 34"/>
                <p:cNvSpPr/>
                <p:nvPr/>
              </p:nvSpPr>
              <p:spPr>
                <a:xfrm>
                  <a:off x="0" y="262454"/>
                  <a:ext cx="2664308" cy="279019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5581"/>
                      </a:moveTo>
                      <a:lnTo>
                        <a:pt x="1019" y="4829"/>
                      </a:lnTo>
                      <a:lnTo>
                        <a:pt x="1616" y="4511"/>
                      </a:lnTo>
                      <a:lnTo>
                        <a:pt x="1715" y="4048"/>
                      </a:lnTo>
                      <a:lnTo>
                        <a:pt x="1268" y="3788"/>
                      </a:lnTo>
                      <a:lnTo>
                        <a:pt x="1218" y="3239"/>
                      </a:lnTo>
                      <a:lnTo>
                        <a:pt x="1417" y="3094"/>
                      </a:lnTo>
                      <a:lnTo>
                        <a:pt x="1392" y="2863"/>
                      </a:lnTo>
                      <a:lnTo>
                        <a:pt x="2187" y="2776"/>
                      </a:lnTo>
                      <a:lnTo>
                        <a:pt x="2386" y="2371"/>
                      </a:lnTo>
                      <a:lnTo>
                        <a:pt x="2411" y="1966"/>
                      </a:lnTo>
                      <a:lnTo>
                        <a:pt x="3082" y="1851"/>
                      </a:lnTo>
                      <a:lnTo>
                        <a:pt x="3157" y="1475"/>
                      </a:lnTo>
                      <a:lnTo>
                        <a:pt x="2510" y="1359"/>
                      </a:lnTo>
                      <a:lnTo>
                        <a:pt x="2809" y="1099"/>
                      </a:lnTo>
                      <a:lnTo>
                        <a:pt x="3853" y="1099"/>
                      </a:lnTo>
                      <a:lnTo>
                        <a:pt x="4151" y="781"/>
                      </a:lnTo>
                      <a:lnTo>
                        <a:pt x="4574" y="752"/>
                      </a:lnTo>
                      <a:lnTo>
                        <a:pt x="4847" y="463"/>
                      </a:lnTo>
                      <a:lnTo>
                        <a:pt x="5170" y="925"/>
                      </a:lnTo>
                      <a:lnTo>
                        <a:pt x="6463" y="867"/>
                      </a:lnTo>
                      <a:lnTo>
                        <a:pt x="7059" y="1330"/>
                      </a:lnTo>
                      <a:lnTo>
                        <a:pt x="8973" y="1214"/>
                      </a:lnTo>
                      <a:lnTo>
                        <a:pt x="9271" y="983"/>
                      </a:lnTo>
                      <a:lnTo>
                        <a:pt x="10017" y="1359"/>
                      </a:lnTo>
                      <a:lnTo>
                        <a:pt x="10788" y="1706"/>
                      </a:lnTo>
                      <a:lnTo>
                        <a:pt x="11136" y="1561"/>
                      </a:lnTo>
                      <a:lnTo>
                        <a:pt x="11384" y="1359"/>
                      </a:lnTo>
                      <a:lnTo>
                        <a:pt x="12006" y="1475"/>
                      </a:lnTo>
                      <a:lnTo>
                        <a:pt x="11583" y="1214"/>
                      </a:lnTo>
                      <a:lnTo>
                        <a:pt x="11185" y="1243"/>
                      </a:lnTo>
                      <a:lnTo>
                        <a:pt x="10589" y="1330"/>
                      </a:lnTo>
                      <a:lnTo>
                        <a:pt x="10290" y="925"/>
                      </a:lnTo>
                      <a:lnTo>
                        <a:pt x="9942" y="752"/>
                      </a:lnTo>
                      <a:lnTo>
                        <a:pt x="9942" y="405"/>
                      </a:lnTo>
                      <a:lnTo>
                        <a:pt x="10042" y="58"/>
                      </a:lnTo>
                      <a:lnTo>
                        <a:pt x="10315" y="0"/>
                      </a:lnTo>
                      <a:lnTo>
                        <a:pt x="10688" y="318"/>
                      </a:lnTo>
                      <a:lnTo>
                        <a:pt x="10788" y="173"/>
                      </a:lnTo>
                      <a:lnTo>
                        <a:pt x="11086" y="0"/>
                      </a:lnTo>
                      <a:lnTo>
                        <a:pt x="11434" y="231"/>
                      </a:lnTo>
                      <a:lnTo>
                        <a:pt x="11633" y="58"/>
                      </a:lnTo>
                      <a:lnTo>
                        <a:pt x="11832" y="347"/>
                      </a:lnTo>
                      <a:lnTo>
                        <a:pt x="11881" y="578"/>
                      </a:lnTo>
                      <a:lnTo>
                        <a:pt x="12403" y="867"/>
                      </a:lnTo>
                      <a:lnTo>
                        <a:pt x="12204" y="1099"/>
                      </a:lnTo>
                      <a:lnTo>
                        <a:pt x="12204" y="1388"/>
                      </a:lnTo>
                      <a:lnTo>
                        <a:pt x="13099" y="1475"/>
                      </a:lnTo>
                      <a:lnTo>
                        <a:pt x="13323" y="1099"/>
                      </a:lnTo>
                      <a:lnTo>
                        <a:pt x="13174" y="896"/>
                      </a:lnTo>
                      <a:lnTo>
                        <a:pt x="12776" y="925"/>
                      </a:lnTo>
                      <a:lnTo>
                        <a:pt x="12875" y="463"/>
                      </a:lnTo>
                      <a:lnTo>
                        <a:pt x="13671" y="752"/>
                      </a:lnTo>
                      <a:lnTo>
                        <a:pt x="13820" y="1041"/>
                      </a:lnTo>
                      <a:lnTo>
                        <a:pt x="14491" y="1041"/>
                      </a:lnTo>
                      <a:lnTo>
                        <a:pt x="15162" y="1446"/>
                      </a:lnTo>
                      <a:lnTo>
                        <a:pt x="15485" y="1359"/>
                      </a:lnTo>
                      <a:lnTo>
                        <a:pt x="15858" y="1706"/>
                      </a:lnTo>
                      <a:lnTo>
                        <a:pt x="15485" y="2169"/>
                      </a:lnTo>
                      <a:lnTo>
                        <a:pt x="15187" y="1822"/>
                      </a:lnTo>
                      <a:lnTo>
                        <a:pt x="14988" y="1937"/>
                      </a:lnTo>
                      <a:lnTo>
                        <a:pt x="14690" y="2198"/>
                      </a:lnTo>
                      <a:lnTo>
                        <a:pt x="14218" y="2429"/>
                      </a:lnTo>
                      <a:lnTo>
                        <a:pt x="14466" y="2776"/>
                      </a:lnTo>
                      <a:lnTo>
                        <a:pt x="14069" y="2834"/>
                      </a:lnTo>
                      <a:lnTo>
                        <a:pt x="13721" y="3296"/>
                      </a:lnTo>
                      <a:lnTo>
                        <a:pt x="13397" y="3875"/>
                      </a:lnTo>
                      <a:lnTo>
                        <a:pt x="13895" y="4366"/>
                      </a:lnTo>
                      <a:lnTo>
                        <a:pt x="14292" y="4945"/>
                      </a:lnTo>
                      <a:lnTo>
                        <a:pt x="15063" y="5031"/>
                      </a:lnTo>
                      <a:lnTo>
                        <a:pt x="15709" y="4945"/>
                      </a:lnTo>
                      <a:lnTo>
                        <a:pt x="16007" y="5263"/>
                      </a:lnTo>
                      <a:lnTo>
                        <a:pt x="15883" y="5407"/>
                      </a:lnTo>
                      <a:lnTo>
                        <a:pt x="15684" y="5725"/>
                      </a:lnTo>
                      <a:lnTo>
                        <a:pt x="15983" y="6275"/>
                      </a:lnTo>
                      <a:lnTo>
                        <a:pt x="16082" y="6651"/>
                      </a:lnTo>
                      <a:lnTo>
                        <a:pt x="16455" y="6853"/>
                      </a:lnTo>
                      <a:lnTo>
                        <a:pt x="16952" y="6506"/>
                      </a:lnTo>
                      <a:lnTo>
                        <a:pt x="16803" y="5986"/>
                      </a:lnTo>
                      <a:lnTo>
                        <a:pt x="16380" y="5581"/>
                      </a:lnTo>
                      <a:lnTo>
                        <a:pt x="16877" y="5060"/>
                      </a:lnTo>
                      <a:lnTo>
                        <a:pt x="16455" y="4222"/>
                      </a:lnTo>
                      <a:lnTo>
                        <a:pt x="16057" y="3875"/>
                      </a:lnTo>
                      <a:lnTo>
                        <a:pt x="16380" y="3557"/>
                      </a:lnTo>
                      <a:lnTo>
                        <a:pt x="16306" y="3094"/>
                      </a:lnTo>
                      <a:lnTo>
                        <a:pt x="16554" y="2834"/>
                      </a:lnTo>
                      <a:lnTo>
                        <a:pt x="16952" y="3094"/>
                      </a:lnTo>
                      <a:lnTo>
                        <a:pt x="17872" y="4106"/>
                      </a:lnTo>
                      <a:lnTo>
                        <a:pt x="18443" y="4251"/>
                      </a:lnTo>
                      <a:lnTo>
                        <a:pt x="18592" y="3990"/>
                      </a:lnTo>
                      <a:lnTo>
                        <a:pt x="18468" y="3441"/>
                      </a:lnTo>
                      <a:lnTo>
                        <a:pt x="18791" y="3528"/>
                      </a:lnTo>
                      <a:lnTo>
                        <a:pt x="19363" y="4135"/>
                      </a:lnTo>
                      <a:lnTo>
                        <a:pt x="19462" y="4482"/>
                      </a:lnTo>
                      <a:lnTo>
                        <a:pt x="19810" y="4713"/>
                      </a:lnTo>
                      <a:lnTo>
                        <a:pt x="20457" y="4973"/>
                      </a:lnTo>
                      <a:lnTo>
                        <a:pt x="20805" y="5494"/>
                      </a:lnTo>
                      <a:lnTo>
                        <a:pt x="21302" y="5841"/>
                      </a:lnTo>
                      <a:lnTo>
                        <a:pt x="21550" y="5957"/>
                      </a:lnTo>
                      <a:lnTo>
                        <a:pt x="21600" y="6275"/>
                      </a:lnTo>
                      <a:lnTo>
                        <a:pt x="21202" y="6448"/>
                      </a:lnTo>
                      <a:lnTo>
                        <a:pt x="20954" y="6217"/>
                      </a:lnTo>
                      <a:lnTo>
                        <a:pt x="20755" y="6275"/>
                      </a:lnTo>
                      <a:lnTo>
                        <a:pt x="20705" y="6766"/>
                      </a:lnTo>
                      <a:lnTo>
                        <a:pt x="20357" y="6882"/>
                      </a:lnTo>
                      <a:lnTo>
                        <a:pt x="20009" y="6622"/>
                      </a:lnTo>
                      <a:lnTo>
                        <a:pt x="19239" y="6622"/>
                      </a:lnTo>
                      <a:lnTo>
                        <a:pt x="19139" y="7200"/>
                      </a:lnTo>
                      <a:lnTo>
                        <a:pt x="19338" y="7547"/>
                      </a:lnTo>
                      <a:lnTo>
                        <a:pt x="19636" y="7345"/>
                      </a:lnTo>
                      <a:lnTo>
                        <a:pt x="19935" y="7258"/>
                      </a:lnTo>
                      <a:lnTo>
                        <a:pt x="20233" y="7460"/>
                      </a:lnTo>
                      <a:lnTo>
                        <a:pt x="19835" y="7894"/>
                      </a:lnTo>
                      <a:lnTo>
                        <a:pt x="20233" y="8270"/>
                      </a:lnTo>
                      <a:lnTo>
                        <a:pt x="20755" y="8386"/>
                      </a:lnTo>
                      <a:lnTo>
                        <a:pt x="20705" y="8617"/>
                      </a:lnTo>
                      <a:lnTo>
                        <a:pt x="20506" y="8646"/>
                      </a:lnTo>
                      <a:lnTo>
                        <a:pt x="20009" y="9976"/>
                      </a:lnTo>
                      <a:lnTo>
                        <a:pt x="20034" y="9108"/>
                      </a:lnTo>
                      <a:lnTo>
                        <a:pt x="20258" y="8704"/>
                      </a:lnTo>
                      <a:lnTo>
                        <a:pt x="20009" y="8501"/>
                      </a:lnTo>
                      <a:lnTo>
                        <a:pt x="19711" y="8761"/>
                      </a:lnTo>
                      <a:lnTo>
                        <a:pt x="19860" y="8993"/>
                      </a:lnTo>
                      <a:lnTo>
                        <a:pt x="19636" y="9166"/>
                      </a:lnTo>
                      <a:lnTo>
                        <a:pt x="19388" y="9340"/>
                      </a:lnTo>
                      <a:lnTo>
                        <a:pt x="19438" y="9918"/>
                      </a:lnTo>
                      <a:lnTo>
                        <a:pt x="19090" y="10149"/>
                      </a:lnTo>
                      <a:lnTo>
                        <a:pt x="18642" y="10236"/>
                      </a:lnTo>
                      <a:lnTo>
                        <a:pt x="18791" y="10554"/>
                      </a:lnTo>
                      <a:lnTo>
                        <a:pt x="18642" y="10901"/>
                      </a:lnTo>
                      <a:lnTo>
                        <a:pt x="18791" y="11161"/>
                      </a:lnTo>
                      <a:lnTo>
                        <a:pt x="18543" y="11740"/>
                      </a:lnTo>
                      <a:lnTo>
                        <a:pt x="18443" y="12289"/>
                      </a:lnTo>
                      <a:lnTo>
                        <a:pt x="18046" y="12578"/>
                      </a:lnTo>
                      <a:lnTo>
                        <a:pt x="17548" y="13446"/>
                      </a:lnTo>
                      <a:lnTo>
                        <a:pt x="17474" y="14024"/>
                      </a:lnTo>
                      <a:lnTo>
                        <a:pt x="17648" y="14487"/>
                      </a:lnTo>
                      <a:lnTo>
                        <a:pt x="17872" y="15065"/>
                      </a:lnTo>
                      <a:lnTo>
                        <a:pt x="17996" y="15672"/>
                      </a:lnTo>
                      <a:lnTo>
                        <a:pt x="17772" y="15933"/>
                      </a:lnTo>
                      <a:lnTo>
                        <a:pt x="17474" y="15759"/>
                      </a:lnTo>
                      <a:lnTo>
                        <a:pt x="17548" y="15441"/>
                      </a:lnTo>
                      <a:lnTo>
                        <a:pt x="17374" y="14747"/>
                      </a:lnTo>
                      <a:lnTo>
                        <a:pt x="17176" y="14631"/>
                      </a:lnTo>
                      <a:lnTo>
                        <a:pt x="17051" y="14198"/>
                      </a:lnTo>
                      <a:lnTo>
                        <a:pt x="16778" y="14198"/>
                      </a:lnTo>
                      <a:lnTo>
                        <a:pt x="16480" y="13966"/>
                      </a:lnTo>
                      <a:lnTo>
                        <a:pt x="16157" y="14053"/>
                      </a:lnTo>
                      <a:lnTo>
                        <a:pt x="15858" y="13908"/>
                      </a:lnTo>
                      <a:lnTo>
                        <a:pt x="15485" y="14082"/>
                      </a:lnTo>
                      <a:lnTo>
                        <a:pt x="14814" y="13937"/>
                      </a:lnTo>
                      <a:lnTo>
                        <a:pt x="15262" y="14429"/>
                      </a:lnTo>
                      <a:lnTo>
                        <a:pt x="14690" y="14400"/>
                      </a:lnTo>
                      <a:lnTo>
                        <a:pt x="14292" y="14024"/>
                      </a:lnTo>
                      <a:lnTo>
                        <a:pt x="13621" y="14024"/>
                      </a:lnTo>
                      <a:lnTo>
                        <a:pt x="13721" y="14631"/>
                      </a:lnTo>
                      <a:lnTo>
                        <a:pt x="13223" y="14429"/>
                      </a:lnTo>
                      <a:lnTo>
                        <a:pt x="12975" y="15065"/>
                      </a:lnTo>
                      <a:lnTo>
                        <a:pt x="13174" y="15325"/>
                      </a:lnTo>
                      <a:lnTo>
                        <a:pt x="12975" y="16048"/>
                      </a:lnTo>
                      <a:lnTo>
                        <a:pt x="13199" y="16916"/>
                      </a:lnTo>
                      <a:lnTo>
                        <a:pt x="13472" y="17494"/>
                      </a:lnTo>
                      <a:lnTo>
                        <a:pt x="13770" y="18014"/>
                      </a:lnTo>
                      <a:lnTo>
                        <a:pt x="14690" y="17986"/>
                      </a:lnTo>
                      <a:lnTo>
                        <a:pt x="15088" y="17870"/>
                      </a:lnTo>
                      <a:lnTo>
                        <a:pt x="15162" y="17494"/>
                      </a:lnTo>
                      <a:lnTo>
                        <a:pt x="14963" y="17176"/>
                      </a:lnTo>
                      <a:lnTo>
                        <a:pt x="14988" y="16916"/>
                      </a:lnTo>
                      <a:lnTo>
                        <a:pt x="15560" y="16973"/>
                      </a:lnTo>
                      <a:lnTo>
                        <a:pt x="16107" y="16829"/>
                      </a:lnTo>
                      <a:lnTo>
                        <a:pt x="16107" y="17176"/>
                      </a:lnTo>
                      <a:lnTo>
                        <a:pt x="15958" y="17667"/>
                      </a:lnTo>
                      <a:lnTo>
                        <a:pt x="15684" y="18072"/>
                      </a:lnTo>
                      <a:lnTo>
                        <a:pt x="15610" y="18593"/>
                      </a:lnTo>
                      <a:lnTo>
                        <a:pt x="15983" y="18824"/>
                      </a:lnTo>
                      <a:lnTo>
                        <a:pt x="16480" y="18766"/>
                      </a:lnTo>
                      <a:lnTo>
                        <a:pt x="16778" y="18940"/>
                      </a:lnTo>
                      <a:lnTo>
                        <a:pt x="17051" y="18882"/>
                      </a:lnTo>
                      <a:lnTo>
                        <a:pt x="17151" y="19229"/>
                      </a:lnTo>
                      <a:lnTo>
                        <a:pt x="16902" y="19749"/>
                      </a:lnTo>
                      <a:lnTo>
                        <a:pt x="17101" y="20067"/>
                      </a:lnTo>
                      <a:lnTo>
                        <a:pt x="17151" y="20675"/>
                      </a:lnTo>
                      <a:lnTo>
                        <a:pt x="17474" y="21108"/>
                      </a:lnTo>
                      <a:lnTo>
                        <a:pt x="17896" y="21224"/>
                      </a:lnTo>
                      <a:lnTo>
                        <a:pt x="18195" y="21108"/>
                      </a:lnTo>
                      <a:lnTo>
                        <a:pt x="18344" y="21137"/>
                      </a:lnTo>
                      <a:lnTo>
                        <a:pt x="18891" y="21137"/>
                      </a:lnTo>
                      <a:lnTo>
                        <a:pt x="19388" y="21195"/>
                      </a:lnTo>
                      <a:lnTo>
                        <a:pt x="19537" y="20906"/>
                      </a:lnTo>
                      <a:lnTo>
                        <a:pt x="19090" y="21369"/>
                      </a:lnTo>
                      <a:lnTo>
                        <a:pt x="18791" y="21340"/>
                      </a:lnTo>
                      <a:lnTo>
                        <a:pt x="18493" y="21369"/>
                      </a:lnTo>
                      <a:lnTo>
                        <a:pt x="17896" y="21600"/>
                      </a:lnTo>
                      <a:lnTo>
                        <a:pt x="17399" y="21311"/>
                      </a:lnTo>
                      <a:lnTo>
                        <a:pt x="16952" y="21108"/>
                      </a:lnTo>
                      <a:lnTo>
                        <a:pt x="16753" y="21137"/>
                      </a:lnTo>
                      <a:lnTo>
                        <a:pt x="16778" y="20877"/>
                      </a:lnTo>
                      <a:lnTo>
                        <a:pt x="16753" y="20443"/>
                      </a:lnTo>
                      <a:lnTo>
                        <a:pt x="16355" y="20067"/>
                      </a:lnTo>
                      <a:lnTo>
                        <a:pt x="15510" y="19836"/>
                      </a:lnTo>
                      <a:lnTo>
                        <a:pt x="15386" y="19634"/>
                      </a:lnTo>
                      <a:lnTo>
                        <a:pt x="15162" y="19692"/>
                      </a:lnTo>
                      <a:lnTo>
                        <a:pt x="14914" y="19489"/>
                      </a:lnTo>
                      <a:lnTo>
                        <a:pt x="14566" y="19287"/>
                      </a:lnTo>
                      <a:lnTo>
                        <a:pt x="14168" y="18766"/>
                      </a:lnTo>
                      <a:lnTo>
                        <a:pt x="13696" y="18593"/>
                      </a:lnTo>
                      <a:lnTo>
                        <a:pt x="13422" y="18940"/>
                      </a:lnTo>
                      <a:lnTo>
                        <a:pt x="13124" y="18680"/>
                      </a:lnTo>
                      <a:lnTo>
                        <a:pt x="12776" y="18680"/>
                      </a:lnTo>
                      <a:lnTo>
                        <a:pt x="12030" y="18477"/>
                      </a:lnTo>
                      <a:lnTo>
                        <a:pt x="10713" y="17552"/>
                      </a:lnTo>
                      <a:lnTo>
                        <a:pt x="10614" y="16598"/>
                      </a:lnTo>
                      <a:lnTo>
                        <a:pt x="10489" y="16222"/>
                      </a:lnTo>
                      <a:lnTo>
                        <a:pt x="10241" y="15933"/>
                      </a:lnTo>
                      <a:lnTo>
                        <a:pt x="9942" y="15412"/>
                      </a:lnTo>
                      <a:lnTo>
                        <a:pt x="8551" y="13561"/>
                      </a:lnTo>
                      <a:lnTo>
                        <a:pt x="8551" y="14255"/>
                      </a:lnTo>
                      <a:lnTo>
                        <a:pt x="9420" y="15470"/>
                      </a:lnTo>
                      <a:lnTo>
                        <a:pt x="9768" y="16511"/>
                      </a:lnTo>
                      <a:lnTo>
                        <a:pt x="9246" y="16280"/>
                      </a:lnTo>
                      <a:lnTo>
                        <a:pt x="9147" y="15672"/>
                      </a:lnTo>
                      <a:lnTo>
                        <a:pt x="8451" y="15296"/>
                      </a:lnTo>
                      <a:lnTo>
                        <a:pt x="8849" y="15065"/>
                      </a:lnTo>
                      <a:lnTo>
                        <a:pt x="7929" y="14400"/>
                      </a:lnTo>
                      <a:lnTo>
                        <a:pt x="8277" y="14024"/>
                      </a:lnTo>
                      <a:lnTo>
                        <a:pt x="7954" y="13243"/>
                      </a:lnTo>
                      <a:lnTo>
                        <a:pt x="6835" y="11624"/>
                      </a:lnTo>
                      <a:lnTo>
                        <a:pt x="6686" y="10699"/>
                      </a:lnTo>
                      <a:lnTo>
                        <a:pt x="6761" y="9918"/>
                      </a:lnTo>
                      <a:lnTo>
                        <a:pt x="7059" y="9166"/>
                      </a:lnTo>
                      <a:lnTo>
                        <a:pt x="7059" y="8386"/>
                      </a:lnTo>
                      <a:lnTo>
                        <a:pt x="6835" y="7923"/>
                      </a:lnTo>
                      <a:lnTo>
                        <a:pt x="7457" y="7778"/>
                      </a:lnTo>
                      <a:lnTo>
                        <a:pt x="6686" y="6853"/>
                      </a:lnTo>
                      <a:lnTo>
                        <a:pt x="6736" y="6419"/>
                      </a:lnTo>
                      <a:lnTo>
                        <a:pt x="6388" y="5841"/>
                      </a:lnTo>
                      <a:lnTo>
                        <a:pt x="6537" y="5494"/>
                      </a:lnTo>
                      <a:lnTo>
                        <a:pt x="6289" y="5292"/>
                      </a:lnTo>
                      <a:lnTo>
                        <a:pt x="6264" y="4916"/>
                      </a:lnTo>
                      <a:lnTo>
                        <a:pt x="6040" y="4598"/>
                      </a:lnTo>
                      <a:lnTo>
                        <a:pt x="6289" y="4337"/>
                      </a:lnTo>
                      <a:lnTo>
                        <a:pt x="5941" y="4135"/>
                      </a:lnTo>
                      <a:lnTo>
                        <a:pt x="5642" y="4395"/>
                      </a:lnTo>
                      <a:lnTo>
                        <a:pt x="5195" y="3875"/>
                      </a:lnTo>
                      <a:lnTo>
                        <a:pt x="4748" y="3701"/>
                      </a:lnTo>
                      <a:lnTo>
                        <a:pt x="4076" y="3701"/>
                      </a:lnTo>
                      <a:lnTo>
                        <a:pt x="3654" y="4222"/>
                      </a:lnTo>
                      <a:lnTo>
                        <a:pt x="3455" y="4048"/>
                      </a:lnTo>
                      <a:lnTo>
                        <a:pt x="3803" y="3412"/>
                      </a:lnTo>
                      <a:lnTo>
                        <a:pt x="3480" y="3528"/>
                      </a:lnTo>
                      <a:lnTo>
                        <a:pt x="2809" y="4222"/>
                      </a:lnTo>
                      <a:lnTo>
                        <a:pt x="2113" y="4829"/>
                      </a:lnTo>
                      <a:lnTo>
                        <a:pt x="1491" y="4973"/>
                      </a:lnTo>
                      <a:lnTo>
                        <a:pt x="423" y="5610"/>
                      </a:lnTo>
                      <a:lnTo>
                        <a:pt x="0" y="5581"/>
                      </a:lnTo>
                      <a:close/>
                    </a:path>
                  </a:pathLst>
                </a:custGeom>
                <a:solidFill>
                  <a:srgbClr val="3399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algn="l" defTabSz="914400">
                    <a:lnSpc>
                      <a:spcPct val="100000"/>
                    </a:lnSpc>
                    <a:defRPr sz="2400">
                      <a:latin typeface="Times New Roman"/>
                      <a:ea typeface="Times New Roman"/>
                      <a:cs typeface="Times New Roman"/>
                      <a:sym typeface="Times New Roman"/>
                    </a:defRPr>
                  </a:pPr>
                  <a:endParaRPr/>
                </a:p>
              </p:txBody>
            </p:sp>
            <p:sp>
              <p:nvSpPr>
                <p:cNvPr id="289" name="Freeform 35"/>
                <p:cNvSpPr/>
                <p:nvPr/>
              </p:nvSpPr>
              <p:spPr>
                <a:xfrm>
                  <a:off x="1908910" y="-1"/>
                  <a:ext cx="904436" cy="73143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4408"/>
                      </a:moveTo>
                      <a:lnTo>
                        <a:pt x="439" y="2755"/>
                      </a:lnTo>
                      <a:lnTo>
                        <a:pt x="439" y="1543"/>
                      </a:lnTo>
                      <a:lnTo>
                        <a:pt x="1245" y="0"/>
                      </a:lnTo>
                      <a:lnTo>
                        <a:pt x="5125" y="992"/>
                      </a:lnTo>
                      <a:lnTo>
                        <a:pt x="11935" y="2865"/>
                      </a:lnTo>
                      <a:lnTo>
                        <a:pt x="14571" y="4518"/>
                      </a:lnTo>
                      <a:lnTo>
                        <a:pt x="18085" y="5951"/>
                      </a:lnTo>
                      <a:lnTo>
                        <a:pt x="19843" y="8816"/>
                      </a:lnTo>
                      <a:lnTo>
                        <a:pt x="21600" y="10249"/>
                      </a:lnTo>
                      <a:lnTo>
                        <a:pt x="20868" y="11241"/>
                      </a:lnTo>
                      <a:lnTo>
                        <a:pt x="20868" y="12563"/>
                      </a:lnTo>
                      <a:lnTo>
                        <a:pt x="20209" y="12894"/>
                      </a:lnTo>
                      <a:lnTo>
                        <a:pt x="19623" y="14106"/>
                      </a:lnTo>
                      <a:lnTo>
                        <a:pt x="20209" y="15208"/>
                      </a:lnTo>
                      <a:lnTo>
                        <a:pt x="20136" y="16090"/>
                      </a:lnTo>
                      <a:lnTo>
                        <a:pt x="19403" y="17302"/>
                      </a:lnTo>
                      <a:lnTo>
                        <a:pt x="19550" y="18514"/>
                      </a:lnTo>
                      <a:lnTo>
                        <a:pt x="20721" y="19616"/>
                      </a:lnTo>
                      <a:lnTo>
                        <a:pt x="20795" y="20829"/>
                      </a:lnTo>
                      <a:lnTo>
                        <a:pt x="20502" y="21380"/>
                      </a:lnTo>
                      <a:lnTo>
                        <a:pt x="19330" y="21600"/>
                      </a:lnTo>
                      <a:lnTo>
                        <a:pt x="18452" y="20939"/>
                      </a:lnTo>
                      <a:lnTo>
                        <a:pt x="17500" y="19506"/>
                      </a:lnTo>
                      <a:lnTo>
                        <a:pt x="17060" y="19506"/>
                      </a:lnTo>
                      <a:lnTo>
                        <a:pt x="16621" y="18955"/>
                      </a:lnTo>
                      <a:lnTo>
                        <a:pt x="16108" y="17192"/>
                      </a:lnTo>
                      <a:lnTo>
                        <a:pt x="15523" y="16531"/>
                      </a:lnTo>
                      <a:lnTo>
                        <a:pt x="14278" y="15649"/>
                      </a:lnTo>
                      <a:lnTo>
                        <a:pt x="13180" y="15098"/>
                      </a:lnTo>
                      <a:lnTo>
                        <a:pt x="11569" y="13445"/>
                      </a:lnTo>
                      <a:lnTo>
                        <a:pt x="10910" y="12343"/>
                      </a:lnTo>
                      <a:lnTo>
                        <a:pt x="10983" y="11461"/>
                      </a:lnTo>
                      <a:lnTo>
                        <a:pt x="11715" y="10690"/>
                      </a:lnTo>
                      <a:lnTo>
                        <a:pt x="11129" y="9698"/>
                      </a:lnTo>
                      <a:lnTo>
                        <a:pt x="10544" y="10249"/>
                      </a:lnTo>
                      <a:lnTo>
                        <a:pt x="9519" y="8816"/>
                      </a:lnTo>
                      <a:lnTo>
                        <a:pt x="9372" y="9478"/>
                      </a:lnTo>
                      <a:lnTo>
                        <a:pt x="8494" y="9478"/>
                      </a:lnTo>
                      <a:lnTo>
                        <a:pt x="8274" y="8927"/>
                      </a:lnTo>
                      <a:lnTo>
                        <a:pt x="8274" y="7935"/>
                      </a:lnTo>
                      <a:lnTo>
                        <a:pt x="7908" y="7273"/>
                      </a:lnTo>
                      <a:lnTo>
                        <a:pt x="7322" y="7494"/>
                      </a:lnTo>
                      <a:lnTo>
                        <a:pt x="6517" y="5841"/>
                      </a:lnTo>
                      <a:lnTo>
                        <a:pt x="5931" y="5731"/>
                      </a:lnTo>
                      <a:lnTo>
                        <a:pt x="5052" y="4959"/>
                      </a:lnTo>
                      <a:lnTo>
                        <a:pt x="3222" y="5069"/>
                      </a:lnTo>
                      <a:lnTo>
                        <a:pt x="1318" y="4959"/>
                      </a:lnTo>
                      <a:lnTo>
                        <a:pt x="0" y="4408"/>
                      </a:lnTo>
                      <a:close/>
                    </a:path>
                  </a:pathLst>
                </a:custGeom>
                <a:solidFill>
                  <a:srgbClr val="3399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algn="l" defTabSz="914400">
                    <a:lnSpc>
                      <a:spcPct val="100000"/>
                    </a:lnSpc>
                    <a:defRPr sz="2400">
                      <a:latin typeface="Times New Roman"/>
                      <a:ea typeface="Times New Roman"/>
                      <a:cs typeface="Times New Roman"/>
                      <a:sym typeface="Times New Roman"/>
                    </a:defRPr>
                  </a:pPr>
                  <a:endParaRPr/>
                </a:p>
              </p:txBody>
            </p:sp>
            <p:sp>
              <p:nvSpPr>
                <p:cNvPr id="290" name="Freeform 36"/>
                <p:cNvSpPr/>
                <p:nvPr/>
              </p:nvSpPr>
              <p:spPr>
                <a:xfrm>
                  <a:off x="1712915" y="256000"/>
                  <a:ext cx="590027" cy="38077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788" y="0"/>
                      </a:moveTo>
                      <a:lnTo>
                        <a:pt x="0" y="1711"/>
                      </a:lnTo>
                      <a:lnTo>
                        <a:pt x="0" y="3636"/>
                      </a:lnTo>
                      <a:lnTo>
                        <a:pt x="1463" y="5988"/>
                      </a:lnTo>
                      <a:lnTo>
                        <a:pt x="2363" y="5347"/>
                      </a:lnTo>
                      <a:lnTo>
                        <a:pt x="2700" y="6202"/>
                      </a:lnTo>
                      <a:lnTo>
                        <a:pt x="3938" y="6630"/>
                      </a:lnTo>
                      <a:lnTo>
                        <a:pt x="4500" y="5133"/>
                      </a:lnTo>
                      <a:lnTo>
                        <a:pt x="6638" y="5347"/>
                      </a:lnTo>
                      <a:lnTo>
                        <a:pt x="6862" y="6844"/>
                      </a:lnTo>
                      <a:lnTo>
                        <a:pt x="7650" y="7485"/>
                      </a:lnTo>
                      <a:lnTo>
                        <a:pt x="9450" y="7057"/>
                      </a:lnTo>
                      <a:lnTo>
                        <a:pt x="10012" y="7913"/>
                      </a:lnTo>
                      <a:lnTo>
                        <a:pt x="10912" y="8768"/>
                      </a:lnTo>
                      <a:lnTo>
                        <a:pt x="11700" y="10479"/>
                      </a:lnTo>
                      <a:lnTo>
                        <a:pt x="11700" y="12832"/>
                      </a:lnTo>
                      <a:lnTo>
                        <a:pt x="11138" y="13473"/>
                      </a:lnTo>
                      <a:lnTo>
                        <a:pt x="11363" y="14329"/>
                      </a:lnTo>
                      <a:lnTo>
                        <a:pt x="10462" y="15612"/>
                      </a:lnTo>
                      <a:lnTo>
                        <a:pt x="10462" y="17750"/>
                      </a:lnTo>
                      <a:lnTo>
                        <a:pt x="11812" y="17964"/>
                      </a:lnTo>
                      <a:lnTo>
                        <a:pt x="12600" y="17323"/>
                      </a:lnTo>
                      <a:lnTo>
                        <a:pt x="12937" y="16467"/>
                      </a:lnTo>
                      <a:lnTo>
                        <a:pt x="13387" y="17323"/>
                      </a:lnTo>
                      <a:lnTo>
                        <a:pt x="14062" y="16895"/>
                      </a:lnTo>
                      <a:lnTo>
                        <a:pt x="15750" y="17964"/>
                      </a:lnTo>
                      <a:lnTo>
                        <a:pt x="16762" y="19889"/>
                      </a:lnTo>
                      <a:lnTo>
                        <a:pt x="17100" y="19889"/>
                      </a:lnTo>
                      <a:lnTo>
                        <a:pt x="17212" y="21172"/>
                      </a:lnTo>
                      <a:lnTo>
                        <a:pt x="18337" y="21600"/>
                      </a:lnTo>
                      <a:lnTo>
                        <a:pt x="19462" y="21600"/>
                      </a:lnTo>
                      <a:lnTo>
                        <a:pt x="18787" y="20531"/>
                      </a:lnTo>
                      <a:lnTo>
                        <a:pt x="19012" y="19461"/>
                      </a:lnTo>
                      <a:lnTo>
                        <a:pt x="19912" y="20531"/>
                      </a:lnTo>
                      <a:lnTo>
                        <a:pt x="21037" y="20745"/>
                      </a:lnTo>
                      <a:lnTo>
                        <a:pt x="21150" y="19034"/>
                      </a:lnTo>
                      <a:lnTo>
                        <a:pt x="20137" y="17750"/>
                      </a:lnTo>
                      <a:lnTo>
                        <a:pt x="19350" y="17750"/>
                      </a:lnTo>
                      <a:lnTo>
                        <a:pt x="18337" y="16253"/>
                      </a:lnTo>
                      <a:lnTo>
                        <a:pt x="19350" y="16253"/>
                      </a:lnTo>
                      <a:lnTo>
                        <a:pt x="20137" y="17109"/>
                      </a:lnTo>
                      <a:lnTo>
                        <a:pt x="21600" y="17109"/>
                      </a:lnTo>
                      <a:lnTo>
                        <a:pt x="21262" y="15398"/>
                      </a:lnTo>
                      <a:lnTo>
                        <a:pt x="19912" y="13687"/>
                      </a:lnTo>
                      <a:lnTo>
                        <a:pt x="19012" y="13473"/>
                      </a:lnTo>
                      <a:lnTo>
                        <a:pt x="17662" y="11335"/>
                      </a:lnTo>
                      <a:lnTo>
                        <a:pt x="16087" y="10907"/>
                      </a:lnTo>
                      <a:lnTo>
                        <a:pt x="14737" y="10051"/>
                      </a:lnTo>
                      <a:lnTo>
                        <a:pt x="13613" y="7485"/>
                      </a:lnTo>
                      <a:lnTo>
                        <a:pt x="12937" y="4063"/>
                      </a:lnTo>
                      <a:lnTo>
                        <a:pt x="11812" y="4063"/>
                      </a:lnTo>
                      <a:lnTo>
                        <a:pt x="11587" y="3208"/>
                      </a:lnTo>
                      <a:lnTo>
                        <a:pt x="10912" y="3422"/>
                      </a:lnTo>
                      <a:lnTo>
                        <a:pt x="9900" y="1925"/>
                      </a:lnTo>
                      <a:lnTo>
                        <a:pt x="8100" y="1497"/>
                      </a:lnTo>
                      <a:lnTo>
                        <a:pt x="7313" y="2352"/>
                      </a:lnTo>
                      <a:lnTo>
                        <a:pt x="5737" y="1497"/>
                      </a:lnTo>
                      <a:lnTo>
                        <a:pt x="4613" y="1497"/>
                      </a:lnTo>
                      <a:lnTo>
                        <a:pt x="4162" y="214"/>
                      </a:lnTo>
                      <a:lnTo>
                        <a:pt x="3600" y="0"/>
                      </a:lnTo>
                      <a:lnTo>
                        <a:pt x="2700" y="214"/>
                      </a:lnTo>
                      <a:lnTo>
                        <a:pt x="788" y="0"/>
                      </a:lnTo>
                      <a:close/>
                    </a:path>
                  </a:pathLst>
                </a:custGeom>
                <a:solidFill>
                  <a:srgbClr val="3399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algn="l" defTabSz="914400">
                    <a:lnSpc>
                      <a:spcPct val="100000"/>
                    </a:lnSpc>
                    <a:defRPr sz="2400">
                      <a:latin typeface="Times New Roman"/>
                      <a:ea typeface="Times New Roman"/>
                      <a:cs typeface="Times New Roman"/>
                      <a:sym typeface="Times New Roman"/>
                    </a:defRPr>
                  </a:pPr>
                  <a:endParaRPr/>
                </a:p>
              </p:txBody>
            </p:sp>
            <p:sp>
              <p:nvSpPr>
                <p:cNvPr id="291" name="Freeform 37"/>
                <p:cNvSpPr/>
                <p:nvPr/>
              </p:nvSpPr>
              <p:spPr>
                <a:xfrm>
                  <a:off x="2047740" y="2362092"/>
                  <a:ext cx="414448" cy="16780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1040"/>
                      </a:moveTo>
                      <a:lnTo>
                        <a:pt x="1920" y="4320"/>
                      </a:lnTo>
                      <a:lnTo>
                        <a:pt x="2880" y="4320"/>
                      </a:lnTo>
                      <a:lnTo>
                        <a:pt x="4320" y="1440"/>
                      </a:lnTo>
                      <a:lnTo>
                        <a:pt x="6080" y="1440"/>
                      </a:lnTo>
                      <a:lnTo>
                        <a:pt x="6400" y="480"/>
                      </a:lnTo>
                      <a:lnTo>
                        <a:pt x="7040" y="0"/>
                      </a:lnTo>
                      <a:lnTo>
                        <a:pt x="9280" y="3840"/>
                      </a:lnTo>
                      <a:lnTo>
                        <a:pt x="9920" y="6240"/>
                      </a:lnTo>
                      <a:lnTo>
                        <a:pt x="10240" y="5280"/>
                      </a:lnTo>
                      <a:lnTo>
                        <a:pt x="12000" y="7680"/>
                      </a:lnTo>
                      <a:lnTo>
                        <a:pt x="13120" y="7680"/>
                      </a:lnTo>
                      <a:lnTo>
                        <a:pt x="13920" y="9600"/>
                      </a:lnTo>
                      <a:lnTo>
                        <a:pt x="15360" y="11040"/>
                      </a:lnTo>
                      <a:lnTo>
                        <a:pt x="15360" y="13920"/>
                      </a:lnTo>
                      <a:lnTo>
                        <a:pt x="18240" y="13920"/>
                      </a:lnTo>
                      <a:lnTo>
                        <a:pt x="18880" y="17280"/>
                      </a:lnTo>
                      <a:lnTo>
                        <a:pt x="20640" y="17280"/>
                      </a:lnTo>
                      <a:lnTo>
                        <a:pt x="21600" y="21120"/>
                      </a:lnTo>
                      <a:lnTo>
                        <a:pt x="20960" y="21600"/>
                      </a:lnTo>
                      <a:lnTo>
                        <a:pt x="20320" y="19680"/>
                      </a:lnTo>
                      <a:lnTo>
                        <a:pt x="18880" y="20640"/>
                      </a:lnTo>
                      <a:lnTo>
                        <a:pt x="18400" y="21120"/>
                      </a:lnTo>
                      <a:lnTo>
                        <a:pt x="17120" y="21600"/>
                      </a:lnTo>
                      <a:lnTo>
                        <a:pt x="13920" y="21600"/>
                      </a:lnTo>
                      <a:lnTo>
                        <a:pt x="13920" y="19680"/>
                      </a:lnTo>
                      <a:lnTo>
                        <a:pt x="12000" y="14880"/>
                      </a:lnTo>
                      <a:lnTo>
                        <a:pt x="12000" y="11520"/>
                      </a:lnTo>
                      <a:lnTo>
                        <a:pt x="9920" y="11520"/>
                      </a:lnTo>
                      <a:lnTo>
                        <a:pt x="8960" y="9600"/>
                      </a:lnTo>
                      <a:lnTo>
                        <a:pt x="8320" y="11520"/>
                      </a:lnTo>
                      <a:lnTo>
                        <a:pt x="7680" y="9120"/>
                      </a:lnTo>
                      <a:lnTo>
                        <a:pt x="7040" y="9120"/>
                      </a:lnTo>
                      <a:lnTo>
                        <a:pt x="7040" y="5760"/>
                      </a:lnTo>
                      <a:lnTo>
                        <a:pt x="6400" y="4320"/>
                      </a:lnTo>
                      <a:lnTo>
                        <a:pt x="4480" y="5280"/>
                      </a:lnTo>
                      <a:lnTo>
                        <a:pt x="3200" y="9120"/>
                      </a:lnTo>
                      <a:lnTo>
                        <a:pt x="1760" y="9600"/>
                      </a:lnTo>
                      <a:lnTo>
                        <a:pt x="0" y="11040"/>
                      </a:lnTo>
                      <a:close/>
                    </a:path>
                  </a:pathLst>
                </a:custGeom>
                <a:solidFill>
                  <a:srgbClr val="3399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algn="l" defTabSz="914400">
                    <a:lnSpc>
                      <a:spcPct val="100000"/>
                    </a:lnSpc>
                    <a:defRPr sz="2400">
                      <a:latin typeface="Times New Roman"/>
                      <a:ea typeface="Times New Roman"/>
                      <a:cs typeface="Times New Roman"/>
                      <a:sym typeface="Times New Roman"/>
                    </a:defRPr>
                  </a:pPr>
                  <a:endParaRPr/>
                </a:p>
              </p:txBody>
            </p:sp>
            <p:sp>
              <p:nvSpPr>
                <p:cNvPr id="292" name="Freeform 38"/>
                <p:cNvSpPr/>
                <p:nvPr/>
              </p:nvSpPr>
              <p:spPr>
                <a:xfrm>
                  <a:off x="2413189" y="2484714"/>
                  <a:ext cx="265411" cy="14628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6615"/>
                      </a:moveTo>
                      <a:lnTo>
                        <a:pt x="2009" y="17169"/>
                      </a:lnTo>
                      <a:lnTo>
                        <a:pt x="6781" y="16615"/>
                      </a:lnTo>
                      <a:lnTo>
                        <a:pt x="8791" y="21046"/>
                      </a:lnTo>
                      <a:lnTo>
                        <a:pt x="11553" y="21600"/>
                      </a:lnTo>
                      <a:lnTo>
                        <a:pt x="12809" y="16615"/>
                      </a:lnTo>
                      <a:lnTo>
                        <a:pt x="12056" y="14954"/>
                      </a:lnTo>
                      <a:lnTo>
                        <a:pt x="13563" y="12738"/>
                      </a:lnTo>
                      <a:lnTo>
                        <a:pt x="16074" y="16615"/>
                      </a:lnTo>
                      <a:lnTo>
                        <a:pt x="18084" y="16615"/>
                      </a:lnTo>
                      <a:lnTo>
                        <a:pt x="18084" y="14400"/>
                      </a:lnTo>
                      <a:lnTo>
                        <a:pt x="19591" y="14400"/>
                      </a:lnTo>
                      <a:lnTo>
                        <a:pt x="21600" y="10523"/>
                      </a:lnTo>
                      <a:lnTo>
                        <a:pt x="20093" y="9969"/>
                      </a:lnTo>
                      <a:lnTo>
                        <a:pt x="20093" y="3323"/>
                      </a:lnTo>
                      <a:lnTo>
                        <a:pt x="17079" y="2215"/>
                      </a:lnTo>
                      <a:lnTo>
                        <a:pt x="14819" y="3323"/>
                      </a:lnTo>
                      <a:lnTo>
                        <a:pt x="12809" y="3323"/>
                      </a:lnTo>
                      <a:lnTo>
                        <a:pt x="9795" y="2215"/>
                      </a:lnTo>
                      <a:lnTo>
                        <a:pt x="7535" y="0"/>
                      </a:lnTo>
                      <a:lnTo>
                        <a:pt x="6781" y="2215"/>
                      </a:lnTo>
                      <a:lnTo>
                        <a:pt x="6530" y="6646"/>
                      </a:lnTo>
                      <a:lnTo>
                        <a:pt x="4019" y="6646"/>
                      </a:lnTo>
                      <a:lnTo>
                        <a:pt x="3516" y="10523"/>
                      </a:lnTo>
                      <a:lnTo>
                        <a:pt x="2009" y="12185"/>
                      </a:lnTo>
                      <a:lnTo>
                        <a:pt x="0" y="16615"/>
                      </a:lnTo>
                      <a:close/>
                    </a:path>
                  </a:pathLst>
                </a:custGeom>
                <a:solidFill>
                  <a:srgbClr val="3399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algn="l" defTabSz="914400">
                    <a:lnSpc>
                      <a:spcPct val="100000"/>
                    </a:lnSpc>
                    <a:defRPr sz="2400">
                      <a:latin typeface="Times New Roman"/>
                      <a:ea typeface="Times New Roman"/>
                      <a:cs typeface="Times New Roman"/>
                      <a:sym typeface="Times New Roman"/>
                    </a:defRPr>
                  </a:pPr>
                  <a:endParaRPr/>
                </a:p>
              </p:txBody>
            </p:sp>
            <p:sp>
              <p:nvSpPr>
                <p:cNvPr id="293" name="Freeform 39"/>
                <p:cNvSpPr/>
                <p:nvPr/>
              </p:nvSpPr>
              <p:spPr>
                <a:xfrm>
                  <a:off x="2245776" y="2910665"/>
                  <a:ext cx="1684334" cy="304189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692" y="954"/>
                      </a:moveTo>
                      <a:lnTo>
                        <a:pt x="1967" y="689"/>
                      </a:lnTo>
                      <a:lnTo>
                        <a:pt x="2479" y="345"/>
                      </a:lnTo>
                      <a:lnTo>
                        <a:pt x="3266" y="133"/>
                      </a:lnTo>
                      <a:lnTo>
                        <a:pt x="3698" y="0"/>
                      </a:lnTo>
                      <a:lnTo>
                        <a:pt x="4131" y="27"/>
                      </a:lnTo>
                      <a:lnTo>
                        <a:pt x="4013" y="212"/>
                      </a:lnTo>
                      <a:lnTo>
                        <a:pt x="3541" y="371"/>
                      </a:lnTo>
                      <a:lnTo>
                        <a:pt x="3423" y="742"/>
                      </a:lnTo>
                      <a:lnTo>
                        <a:pt x="3541" y="1007"/>
                      </a:lnTo>
                      <a:lnTo>
                        <a:pt x="3974" y="1007"/>
                      </a:lnTo>
                      <a:lnTo>
                        <a:pt x="4131" y="689"/>
                      </a:lnTo>
                      <a:lnTo>
                        <a:pt x="4210" y="371"/>
                      </a:lnTo>
                      <a:lnTo>
                        <a:pt x="4485" y="477"/>
                      </a:lnTo>
                      <a:lnTo>
                        <a:pt x="4800" y="663"/>
                      </a:lnTo>
                      <a:lnTo>
                        <a:pt x="5311" y="583"/>
                      </a:lnTo>
                      <a:lnTo>
                        <a:pt x="5626" y="742"/>
                      </a:lnTo>
                      <a:lnTo>
                        <a:pt x="5744" y="901"/>
                      </a:lnTo>
                      <a:lnTo>
                        <a:pt x="8105" y="742"/>
                      </a:lnTo>
                      <a:lnTo>
                        <a:pt x="8695" y="1299"/>
                      </a:lnTo>
                      <a:lnTo>
                        <a:pt x="9679" y="1590"/>
                      </a:lnTo>
                      <a:lnTo>
                        <a:pt x="9639" y="1829"/>
                      </a:lnTo>
                      <a:lnTo>
                        <a:pt x="10033" y="1696"/>
                      </a:lnTo>
                      <a:lnTo>
                        <a:pt x="10505" y="1696"/>
                      </a:lnTo>
                      <a:lnTo>
                        <a:pt x="11095" y="1935"/>
                      </a:lnTo>
                      <a:lnTo>
                        <a:pt x="11764" y="1908"/>
                      </a:lnTo>
                      <a:lnTo>
                        <a:pt x="12354" y="1935"/>
                      </a:lnTo>
                      <a:lnTo>
                        <a:pt x="13298" y="2385"/>
                      </a:lnTo>
                      <a:lnTo>
                        <a:pt x="14282" y="2968"/>
                      </a:lnTo>
                      <a:lnTo>
                        <a:pt x="14715" y="3604"/>
                      </a:lnTo>
                      <a:lnTo>
                        <a:pt x="14439" y="4108"/>
                      </a:lnTo>
                      <a:lnTo>
                        <a:pt x="15659" y="4267"/>
                      </a:lnTo>
                      <a:lnTo>
                        <a:pt x="17666" y="4532"/>
                      </a:lnTo>
                      <a:lnTo>
                        <a:pt x="19711" y="4797"/>
                      </a:lnTo>
                      <a:lnTo>
                        <a:pt x="21010" y="5380"/>
                      </a:lnTo>
                      <a:lnTo>
                        <a:pt x="21600" y="5910"/>
                      </a:lnTo>
                      <a:lnTo>
                        <a:pt x="21600" y="6573"/>
                      </a:lnTo>
                      <a:lnTo>
                        <a:pt x="21089" y="7182"/>
                      </a:lnTo>
                      <a:lnTo>
                        <a:pt x="20498" y="7500"/>
                      </a:lnTo>
                      <a:lnTo>
                        <a:pt x="20144" y="7712"/>
                      </a:lnTo>
                      <a:lnTo>
                        <a:pt x="19711" y="8163"/>
                      </a:lnTo>
                      <a:lnTo>
                        <a:pt x="19672" y="8560"/>
                      </a:lnTo>
                      <a:lnTo>
                        <a:pt x="19711" y="9038"/>
                      </a:lnTo>
                      <a:lnTo>
                        <a:pt x="19515" y="9541"/>
                      </a:lnTo>
                      <a:lnTo>
                        <a:pt x="19200" y="9647"/>
                      </a:lnTo>
                      <a:lnTo>
                        <a:pt x="19082" y="9939"/>
                      </a:lnTo>
                      <a:lnTo>
                        <a:pt x="18728" y="10151"/>
                      </a:lnTo>
                      <a:lnTo>
                        <a:pt x="18649" y="10389"/>
                      </a:lnTo>
                      <a:lnTo>
                        <a:pt x="18177" y="10681"/>
                      </a:lnTo>
                      <a:lnTo>
                        <a:pt x="17469" y="11158"/>
                      </a:lnTo>
                      <a:lnTo>
                        <a:pt x="16839" y="11317"/>
                      </a:lnTo>
                      <a:lnTo>
                        <a:pt x="16407" y="11264"/>
                      </a:lnTo>
                      <a:lnTo>
                        <a:pt x="15620" y="11529"/>
                      </a:lnTo>
                      <a:lnTo>
                        <a:pt x="14833" y="12085"/>
                      </a:lnTo>
                      <a:lnTo>
                        <a:pt x="14675" y="12297"/>
                      </a:lnTo>
                      <a:lnTo>
                        <a:pt x="14675" y="12589"/>
                      </a:lnTo>
                      <a:lnTo>
                        <a:pt x="14833" y="12907"/>
                      </a:lnTo>
                      <a:lnTo>
                        <a:pt x="14439" y="13225"/>
                      </a:lnTo>
                      <a:lnTo>
                        <a:pt x="14439" y="13464"/>
                      </a:lnTo>
                      <a:lnTo>
                        <a:pt x="13810" y="13755"/>
                      </a:lnTo>
                      <a:lnTo>
                        <a:pt x="13338" y="13967"/>
                      </a:lnTo>
                      <a:lnTo>
                        <a:pt x="12984" y="14285"/>
                      </a:lnTo>
                      <a:lnTo>
                        <a:pt x="12826" y="14603"/>
                      </a:lnTo>
                      <a:lnTo>
                        <a:pt x="12315" y="14974"/>
                      </a:lnTo>
                      <a:lnTo>
                        <a:pt x="12079" y="14921"/>
                      </a:lnTo>
                      <a:lnTo>
                        <a:pt x="11685" y="14921"/>
                      </a:lnTo>
                      <a:lnTo>
                        <a:pt x="11134" y="15054"/>
                      </a:lnTo>
                      <a:lnTo>
                        <a:pt x="11528" y="15239"/>
                      </a:lnTo>
                      <a:lnTo>
                        <a:pt x="11528" y="15584"/>
                      </a:lnTo>
                      <a:lnTo>
                        <a:pt x="11449" y="15875"/>
                      </a:lnTo>
                      <a:lnTo>
                        <a:pt x="11213" y="16087"/>
                      </a:lnTo>
                      <a:lnTo>
                        <a:pt x="10505" y="16114"/>
                      </a:lnTo>
                      <a:lnTo>
                        <a:pt x="9993" y="16220"/>
                      </a:lnTo>
                      <a:lnTo>
                        <a:pt x="9718" y="16432"/>
                      </a:lnTo>
                      <a:lnTo>
                        <a:pt x="9718" y="16776"/>
                      </a:lnTo>
                      <a:lnTo>
                        <a:pt x="9089" y="16882"/>
                      </a:lnTo>
                      <a:lnTo>
                        <a:pt x="8577" y="16776"/>
                      </a:lnTo>
                      <a:lnTo>
                        <a:pt x="8420" y="16988"/>
                      </a:lnTo>
                      <a:lnTo>
                        <a:pt x="8695" y="17147"/>
                      </a:lnTo>
                      <a:lnTo>
                        <a:pt x="8538" y="17678"/>
                      </a:lnTo>
                      <a:lnTo>
                        <a:pt x="8302" y="18128"/>
                      </a:lnTo>
                      <a:lnTo>
                        <a:pt x="7633" y="18128"/>
                      </a:lnTo>
                      <a:lnTo>
                        <a:pt x="7436" y="18314"/>
                      </a:lnTo>
                      <a:lnTo>
                        <a:pt x="7475" y="18658"/>
                      </a:lnTo>
                      <a:lnTo>
                        <a:pt x="7830" y="18658"/>
                      </a:lnTo>
                      <a:lnTo>
                        <a:pt x="8105" y="18870"/>
                      </a:lnTo>
                      <a:lnTo>
                        <a:pt x="7948" y="19215"/>
                      </a:lnTo>
                      <a:lnTo>
                        <a:pt x="7593" y="19268"/>
                      </a:lnTo>
                      <a:lnTo>
                        <a:pt x="7003" y="19400"/>
                      </a:lnTo>
                      <a:lnTo>
                        <a:pt x="6846" y="19692"/>
                      </a:lnTo>
                      <a:lnTo>
                        <a:pt x="6807" y="20116"/>
                      </a:lnTo>
                      <a:lnTo>
                        <a:pt x="6413" y="20328"/>
                      </a:lnTo>
                      <a:lnTo>
                        <a:pt x="7751" y="21017"/>
                      </a:lnTo>
                      <a:lnTo>
                        <a:pt x="8105" y="21388"/>
                      </a:lnTo>
                      <a:lnTo>
                        <a:pt x="7908" y="21600"/>
                      </a:lnTo>
                      <a:lnTo>
                        <a:pt x="7318" y="21467"/>
                      </a:lnTo>
                      <a:lnTo>
                        <a:pt x="6846" y="21176"/>
                      </a:lnTo>
                      <a:lnTo>
                        <a:pt x="6177" y="20964"/>
                      </a:lnTo>
                      <a:lnTo>
                        <a:pt x="5548" y="20593"/>
                      </a:lnTo>
                      <a:lnTo>
                        <a:pt x="5115" y="20169"/>
                      </a:lnTo>
                      <a:lnTo>
                        <a:pt x="5075" y="19824"/>
                      </a:lnTo>
                      <a:lnTo>
                        <a:pt x="5154" y="19533"/>
                      </a:lnTo>
                      <a:lnTo>
                        <a:pt x="5115" y="17253"/>
                      </a:lnTo>
                      <a:lnTo>
                        <a:pt x="4957" y="16776"/>
                      </a:lnTo>
                      <a:lnTo>
                        <a:pt x="4485" y="16352"/>
                      </a:lnTo>
                      <a:lnTo>
                        <a:pt x="4485" y="15981"/>
                      </a:lnTo>
                      <a:lnTo>
                        <a:pt x="4800" y="15504"/>
                      </a:lnTo>
                      <a:lnTo>
                        <a:pt x="5075" y="14948"/>
                      </a:lnTo>
                      <a:lnTo>
                        <a:pt x="4957" y="14391"/>
                      </a:lnTo>
                      <a:lnTo>
                        <a:pt x="4918" y="14126"/>
                      </a:lnTo>
                      <a:lnTo>
                        <a:pt x="4839" y="13808"/>
                      </a:lnTo>
                      <a:lnTo>
                        <a:pt x="4997" y="13676"/>
                      </a:lnTo>
                      <a:lnTo>
                        <a:pt x="5115" y="13040"/>
                      </a:lnTo>
                      <a:lnTo>
                        <a:pt x="4997" y="12721"/>
                      </a:lnTo>
                      <a:lnTo>
                        <a:pt x="5233" y="11953"/>
                      </a:lnTo>
                      <a:lnTo>
                        <a:pt x="4997" y="11264"/>
                      </a:lnTo>
                      <a:lnTo>
                        <a:pt x="5154" y="10919"/>
                      </a:lnTo>
                      <a:lnTo>
                        <a:pt x="5430" y="10257"/>
                      </a:lnTo>
                      <a:lnTo>
                        <a:pt x="5154" y="9833"/>
                      </a:lnTo>
                      <a:lnTo>
                        <a:pt x="4643" y="9515"/>
                      </a:lnTo>
                      <a:lnTo>
                        <a:pt x="4485" y="9144"/>
                      </a:lnTo>
                      <a:lnTo>
                        <a:pt x="3895" y="8826"/>
                      </a:lnTo>
                      <a:lnTo>
                        <a:pt x="3266" y="8613"/>
                      </a:lnTo>
                      <a:lnTo>
                        <a:pt x="2400" y="8507"/>
                      </a:lnTo>
                      <a:lnTo>
                        <a:pt x="1967" y="8030"/>
                      </a:lnTo>
                      <a:lnTo>
                        <a:pt x="1377" y="7553"/>
                      </a:lnTo>
                      <a:lnTo>
                        <a:pt x="1338" y="7182"/>
                      </a:lnTo>
                      <a:lnTo>
                        <a:pt x="1259" y="6811"/>
                      </a:lnTo>
                      <a:lnTo>
                        <a:pt x="1102" y="6573"/>
                      </a:lnTo>
                      <a:lnTo>
                        <a:pt x="787" y="6281"/>
                      </a:lnTo>
                      <a:lnTo>
                        <a:pt x="393" y="6149"/>
                      </a:lnTo>
                      <a:lnTo>
                        <a:pt x="79" y="5857"/>
                      </a:lnTo>
                      <a:lnTo>
                        <a:pt x="433" y="5619"/>
                      </a:lnTo>
                      <a:lnTo>
                        <a:pt x="433" y="5009"/>
                      </a:lnTo>
                      <a:lnTo>
                        <a:pt x="236" y="4691"/>
                      </a:lnTo>
                      <a:lnTo>
                        <a:pt x="0" y="4373"/>
                      </a:lnTo>
                      <a:lnTo>
                        <a:pt x="236" y="3922"/>
                      </a:lnTo>
                      <a:lnTo>
                        <a:pt x="1062" y="2783"/>
                      </a:lnTo>
                      <a:lnTo>
                        <a:pt x="1102" y="2279"/>
                      </a:lnTo>
                      <a:lnTo>
                        <a:pt x="1574" y="1749"/>
                      </a:lnTo>
                      <a:lnTo>
                        <a:pt x="1574" y="1484"/>
                      </a:lnTo>
                      <a:lnTo>
                        <a:pt x="1692" y="954"/>
                      </a:lnTo>
                      <a:close/>
                    </a:path>
                  </a:pathLst>
                </a:custGeom>
                <a:solidFill>
                  <a:srgbClr val="3399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algn="l" defTabSz="914400">
                    <a:lnSpc>
                      <a:spcPct val="100000"/>
                    </a:lnSpc>
                    <a:defRPr sz="2400">
                      <a:latin typeface="Times New Roman"/>
                      <a:ea typeface="Times New Roman"/>
                      <a:cs typeface="Times New Roman"/>
                      <a:sym typeface="Times New Roman"/>
                    </a:defRPr>
                  </a:pPr>
                  <a:endParaRPr/>
                </a:p>
              </p:txBody>
            </p:sp>
          </p:grpSp>
          <p:sp>
            <p:nvSpPr>
              <p:cNvPr id="295" name="Line 42"/>
              <p:cNvSpPr/>
              <p:nvPr/>
            </p:nvSpPr>
            <p:spPr>
              <a:xfrm>
                <a:off x="8764650" y="2775178"/>
                <a:ext cx="1768114" cy="1087214"/>
              </a:xfrm>
              <a:prstGeom prst="line">
                <a:avLst/>
              </a:prstGeom>
              <a:noFill/>
              <a:ln w="19050" cap="flat">
                <a:solidFill>
                  <a:srgbClr val="C0504D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l" defTabSz="914400">
                  <a:lnSpc>
                    <a:spcPct val="100000"/>
                  </a:lnSpc>
                  <a:defRPr sz="2400"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96" name="Text Box 44"/>
              <p:cNvSpPr txBox="1"/>
              <p:nvPr/>
            </p:nvSpPr>
            <p:spPr>
              <a:xfrm>
                <a:off x="3837442" y="1258487"/>
                <a:ext cx="986724" cy="32424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9" tIns="45719" rIns="45719" bIns="45719" numCol="1" anchor="t">
                <a:noAutofit/>
              </a:bodyPr>
              <a:lstStyle>
                <a:lvl1pPr algn="l" defTabSz="914400">
                  <a:lnSpc>
                    <a:spcPct val="100000"/>
                  </a:lnSpc>
                  <a:defRPr sz="1100" b="1">
                    <a:solidFill>
                      <a:srgbClr val="80008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r>
                  <a:t>London</a:t>
                </a:r>
              </a:p>
            </p:txBody>
          </p:sp>
          <p:sp>
            <p:nvSpPr>
              <p:cNvPr id="297" name="Text Box 45"/>
              <p:cNvSpPr txBox="1"/>
              <p:nvPr/>
            </p:nvSpPr>
            <p:spPr>
              <a:xfrm>
                <a:off x="2442480" y="1798503"/>
                <a:ext cx="1211303" cy="32424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9" tIns="45719" rIns="45719" bIns="45719" numCol="1" anchor="t">
                <a:noAutofit/>
              </a:bodyPr>
              <a:lstStyle>
                <a:lvl1pPr algn="l" defTabSz="914400">
                  <a:lnSpc>
                    <a:spcPct val="100000"/>
                  </a:lnSpc>
                  <a:defRPr sz="1100" b="1">
                    <a:solidFill>
                      <a:srgbClr val="80008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r>
                  <a:t>New York</a:t>
                </a:r>
              </a:p>
            </p:txBody>
          </p:sp>
          <p:sp>
            <p:nvSpPr>
              <p:cNvPr id="298" name="Text Box 46"/>
              <p:cNvSpPr txBox="1"/>
              <p:nvPr/>
            </p:nvSpPr>
            <p:spPr>
              <a:xfrm>
                <a:off x="352339" y="1645720"/>
                <a:ext cx="1399132" cy="53076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9" tIns="45719" rIns="45719" bIns="45719" numCol="1" anchor="t">
                <a:noAutofit/>
              </a:bodyPr>
              <a:lstStyle>
                <a:lvl1pPr algn="l" defTabSz="914400">
                  <a:lnSpc>
                    <a:spcPct val="100000"/>
                  </a:lnSpc>
                  <a:defRPr sz="1100" b="1">
                    <a:solidFill>
                      <a:srgbClr val="80008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r>
                  <a:t>San Francisco</a:t>
                </a:r>
              </a:p>
            </p:txBody>
          </p:sp>
          <p:sp>
            <p:nvSpPr>
              <p:cNvPr id="299" name="Text Box 47"/>
              <p:cNvSpPr txBox="1"/>
              <p:nvPr/>
            </p:nvSpPr>
            <p:spPr>
              <a:xfrm>
                <a:off x="388615" y="2491211"/>
                <a:ext cx="1307259" cy="32424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9" tIns="45719" rIns="45719" bIns="45719" numCol="1" anchor="t">
                <a:noAutofit/>
              </a:bodyPr>
              <a:lstStyle>
                <a:lvl1pPr algn="l" defTabSz="914400">
                  <a:lnSpc>
                    <a:spcPct val="100000"/>
                  </a:lnSpc>
                  <a:defRPr sz="1100" b="1">
                    <a:solidFill>
                      <a:srgbClr val="80008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r>
                  <a:t>Los Angeles</a:t>
                </a:r>
              </a:p>
            </p:txBody>
          </p:sp>
          <p:sp>
            <p:nvSpPr>
              <p:cNvPr id="300" name="Line 48"/>
              <p:cNvSpPr/>
              <p:nvPr/>
            </p:nvSpPr>
            <p:spPr>
              <a:xfrm flipV="1">
                <a:off x="8906481" y="2226584"/>
                <a:ext cx="677669" cy="357112"/>
              </a:xfrm>
              <a:prstGeom prst="line">
                <a:avLst/>
              </a:prstGeom>
              <a:noFill/>
              <a:ln w="19050" cap="flat">
                <a:solidFill>
                  <a:srgbClr val="C0504D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l" defTabSz="914400">
                  <a:lnSpc>
                    <a:spcPct val="100000"/>
                  </a:lnSpc>
                  <a:defRPr sz="2400"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01" name="Text Box 49"/>
              <p:cNvSpPr txBox="1"/>
              <p:nvPr/>
            </p:nvSpPr>
            <p:spPr>
              <a:xfrm>
                <a:off x="9355677" y="1936161"/>
                <a:ext cx="3025388" cy="39139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9" tIns="45719" rIns="45719" bIns="45719" numCol="1" anchor="t">
                <a:noAutofit/>
              </a:bodyPr>
              <a:lstStyle>
                <a:lvl1pPr algn="l" defTabSz="914400">
                  <a:lnSpc>
                    <a:spcPct val="100000"/>
                  </a:lnSpc>
                  <a:defRPr sz="1400" b="1">
                    <a:solidFill>
                      <a:srgbClr val="0033CC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r>
                  <a:t>   Taiwan Hometown </a:t>
                </a:r>
              </a:p>
            </p:txBody>
          </p:sp>
          <p:sp>
            <p:nvSpPr>
              <p:cNvPr id="302" name="Line 50"/>
              <p:cNvSpPr/>
              <p:nvPr/>
            </p:nvSpPr>
            <p:spPr>
              <a:xfrm flipV="1">
                <a:off x="8729948" y="387231"/>
                <a:ext cx="563772" cy="2011473"/>
              </a:xfrm>
              <a:prstGeom prst="line">
                <a:avLst/>
              </a:prstGeom>
              <a:noFill/>
              <a:ln w="19050" cap="flat">
                <a:solidFill>
                  <a:srgbClr val="C0504D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l" defTabSz="914400">
                  <a:lnSpc>
                    <a:spcPct val="100000"/>
                  </a:lnSpc>
                  <a:defRPr sz="2400"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03" name="Text Box 51"/>
              <p:cNvSpPr txBox="1"/>
              <p:nvPr/>
            </p:nvSpPr>
            <p:spPr>
              <a:xfrm>
                <a:off x="9065098" y="0"/>
                <a:ext cx="2974111" cy="66676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l" defTabSz="914400">
                  <a:lnSpc>
                    <a:spcPct val="100000"/>
                  </a:lnSpc>
                  <a:defRPr sz="1400" b="1">
                    <a:solidFill>
                      <a:srgbClr val="F7C228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t>Mainland China Partner</a:t>
                </a:r>
              </a:p>
              <a:p>
                <a:pPr algn="l" defTabSz="914400">
                  <a:lnSpc>
                    <a:spcPct val="100000"/>
                  </a:lnSpc>
                  <a:defRPr sz="1400">
                    <a:solidFill>
                      <a:srgbClr val="F7C228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t>          </a:t>
                </a:r>
              </a:p>
            </p:txBody>
          </p:sp>
          <p:sp>
            <p:nvSpPr>
              <p:cNvPr id="304" name="Oval 52"/>
              <p:cNvSpPr/>
              <p:nvPr/>
            </p:nvSpPr>
            <p:spPr>
              <a:xfrm>
                <a:off x="4828419" y="1211206"/>
                <a:ext cx="91874" cy="96810"/>
              </a:xfrm>
              <a:prstGeom prst="ellipse">
                <a:avLst/>
              </a:pr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 defTabSz="914400">
                  <a:lnSpc>
                    <a:spcPct val="100000"/>
                  </a:lnSpc>
                  <a:defRPr sz="2400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305" name="Oval 53"/>
              <p:cNvSpPr/>
              <p:nvPr/>
            </p:nvSpPr>
            <p:spPr>
              <a:xfrm>
                <a:off x="2378481" y="1798503"/>
                <a:ext cx="91874" cy="96807"/>
              </a:xfrm>
              <a:prstGeom prst="ellipse">
                <a:avLst/>
              </a:pr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 defTabSz="914400">
                  <a:lnSpc>
                    <a:spcPct val="100000"/>
                  </a:lnSpc>
                  <a:defRPr sz="2400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306" name="Oval 54"/>
              <p:cNvSpPr/>
              <p:nvPr/>
            </p:nvSpPr>
            <p:spPr>
              <a:xfrm>
                <a:off x="990182" y="2286840"/>
                <a:ext cx="91874" cy="96810"/>
              </a:xfrm>
              <a:prstGeom prst="ellipse">
                <a:avLst/>
              </a:pr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 defTabSz="914400">
                  <a:lnSpc>
                    <a:spcPct val="100000"/>
                  </a:lnSpc>
                  <a:defRPr sz="2400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307" name="Oval 55"/>
              <p:cNvSpPr/>
              <p:nvPr/>
            </p:nvSpPr>
            <p:spPr>
              <a:xfrm>
                <a:off x="898310" y="2190034"/>
                <a:ext cx="91874" cy="96807"/>
              </a:xfrm>
              <a:prstGeom prst="ellipse">
                <a:avLst/>
              </a:pr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 defTabSz="914400">
                  <a:lnSpc>
                    <a:spcPct val="100000"/>
                  </a:lnSpc>
                  <a:defRPr sz="2400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308" name="Oval 56"/>
              <p:cNvSpPr/>
              <p:nvPr/>
            </p:nvSpPr>
            <p:spPr>
              <a:xfrm>
                <a:off x="8486994" y="3065599"/>
                <a:ext cx="91874" cy="96810"/>
              </a:xfrm>
              <a:prstGeom prst="ellipse">
                <a:avLst/>
              </a:pr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 defTabSz="914400">
                  <a:lnSpc>
                    <a:spcPct val="100000"/>
                  </a:lnSpc>
                  <a:defRPr sz="2400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309" name="Text Box 57"/>
              <p:cNvSpPr txBox="1"/>
              <p:nvPr/>
            </p:nvSpPr>
            <p:spPr>
              <a:xfrm>
                <a:off x="8444827" y="3076356"/>
                <a:ext cx="1658058" cy="53076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l" defTabSz="914400">
                  <a:lnSpc>
                    <a:spcPct val="100000"/>
                  </a:lnSpc>
                  <a:defRPr sz="1100">
                    <a:solidFill>
                      <a:srgbClr val="0033CC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t>Vietnam </a:t>
                </a:r>
                <a:endParaRPr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  <a:p>
                <a:pPr algn="l" defTabSz="914400">
                  <a:lnSpc>
                    <a:spcPct val="100000"/>
                  </a:lnSpc>
                  <a:defRPr sz="1100">
                    <a:solidFill>
                      <a:srgbClr val="0033CC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t>Don-Nai Branch</a:t>
                </a:r>
              </a:p>
            </p:txBody>
          </p:sp>
          <p:grpSp>
            <p:nvGrpSpPr>
              <p:cNvPr id="312" name="Group 58"/>
              <p:cNvGrpSpPr/>
              <p:nvPr/>
            </p:nvGrpSpPr>
            <p:grpSpPr>
              <a:xfrm>
                <a:off x="8578867" y="2286840"/>
                <a:ext cx="185788" cy="193615"/>
                <a:chOff x="0" y="0"/>
                <a:chExt cx="185786" cy="193614"/>
              </a:xfrm>
            </p:grpSpPr>
            <p:sp>
              <p:nvSpPr>
                <p:cNvPr id="310" name="Oval 59"/>
                <p:cNvSpPr/>
                <p:nvPr/>
              </p:nvSpPr>
              <p:spPr>
                <a:xfrm>
                  <a:off x="30053" y="31319"/>
                  <a:ext cx="122948" cy="128127"/>
                </a:xfrm>
                <a:prstGeom prst="ellipse">
                  <a:avLst/>
                </a:prstGeom>
                <a:solidFill>
                  <a:srgbClr val="FF0000"/>
                </a:solidFill>
                <a:ln w="9525" cap="flat">
                  <a:solidFill>
                    <a:srgbClr val="FF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l" defTabSz="914400">
                    <a:lnSpc>
                      <a:spcPct val="100000"/>
                    </a:lnSpc>
                    <a:defRPr sz="2400">
                      <a:latin typeface="Times New Roman"/>
                      <a:ea typeface="Times New Roman"/>
                      <a:cs typeface="Times New Roman"/>
                      <a:sym typeface="Times New Roman"/>
                    </a:defRPr>
                  </a:pPr>
                  <a:endParaRPr/>
                </a:p>
              </p:txBody>
            </p:sp>
            <p:sp>
              <p:nvSpPr>
                <p:cNvPr id="311" name="Oval 60"/>
                <p:cNvSpPr/>
                <p:nvPr/>
              </p:nvSpPr>
              <p:spPr>
                <a:xfrm>
                  <a:off x="-1" y="0"/>
                  <a:ext cx="185788" cy="193615"/>
                </a:xfrm>
                <a:prstGeom prst="ellips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l" defTabSz="914400">
                    <a:lnSpc>
                      <a:spcPct val="100000"/>
                    </a:lnSpc>
                    <a:defRPr sz="2400">
                      <a:latin typeface="Times New Roman"/>
                      <a:ea typeface="Times New Roman"/>
                      <a:cs typeface="Times New Roman"/>
                      <a:sym typeface="Times New Roman"/>
                    </a:defRPr>
                  </a:pPr>
                  <a:endParaRPr/>
                </a:p>
              </p:txBody>
            </p:sp>
          </p:grpSp>
          <p:grpSp>
            <p:nvGrpSpPr>
              <p:cNvPr id="315" name="Group 61"/>
              <p:cNvGrpSpPr/>
              <p:nvPr/>
            </p:nvGrpSpPr>
            <p:grpSpPr>
              <a:xfrm>
                <a:off x="8764653" y="2480454"/>
                <a:ext cx="185788" cy="193615"/>
                <a:chOff x="0" y="0"/>
                <a:chExt cx="185786" cy="193614"/>
              </a:xfrm>
            </p:grpSpPr>
            <p:sp>
              <p:nvSpPr>
                <p:cNvPr id="313" name="Oval 62"/>
                <p:cNvSpPr/>
                <p:nvPr/>
              </p:nvSpPr>
              <p:spPr>
                <a:xfrm>
                  <a:off x="30053" y="31319"/>
                  <a:ext cx="122950" cy="128127"/>
                </a:xfrm>
                <a:prstGeom prst="ellipse">
                  <a:avLst/>
                </a:prstGeom>
                <a:solidFill>
                  <a:srgbClr val="FF0000"/>
                </a:solidFill>
                <a:ln w="9525" cap="flat">
                  <a:solidFill>
                    <a:srgbClr val="FF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l" defTabSz="914400">
                    <a:lnSpc>
                      <a:spcPct val="100000"/>
                    </a:lnSpc>
                    <a:defRPr sz="2400">
                      <a:latin typeface="Times New Roman"/>
                      <a:ea typeface="Times New Roman"/>
                      <a:cs typeface="Times New Roman"/>
                      <a:sym typeface="Times New Roman"/>
                    </a:defRPr>
                  </a:pPr>
                  <a:endParaRPr/>
                </a:p>
              </p:txBody>
            </p:sp>
            <p:sp>
              <p:nvSpPr>
                <p:cNvPr id="314" name="Oval 63"/>
                <p:cNvSpPr/>
                <p:nvPr/>
              </p:nvSpPr>
              <p:spPr>
                <a:xfrm>
                  <a:off x="-1" y="0"/>
                  <a:ext cx="185788" cy="193615"/>
                </a:xfrm>
                <a:prstGeom prst="ellips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l" defTabSz="914400">
                    <a:lnSpc>
                      <a:spcPct val="100000"/>
                    </a:lnSpc>
                    <a:defRPr sz="2400">
                      <a:latin typeface="Times New Roman"/>
                      <a:ea typeface="Times New Roman"/>
                      <a:cs typeface="Times New Roman"/>
                      <a:sym typeface="Times New Roman"/>
                    </a:defRPr>
                  </a:pPr>
                  <a:endParaRPr/>
                </a:p>
              </p:txBody>
            </p:sp>
          </p:grpSp>
          <p:grpSp>
            <p:nvGrpSpPr>
              <p:cNvPr id="318" name="Group 64"/>
              <p:cNvGrpSpPr/>
              <p:nvPr/>
            </p:nvGrpSpPr>
            <p:grpSpPr>
              <a:xfrm>
                <a:off x="8617657" y="2648253"/>
                <a:ext cx="185788" cy="193615"/>
                <a:chOff x="0" y="0"/>
                <a:chExt cx="185786" cy="193614"/>
              </a:xfrm>
            </p:grpSpPr>
            <p:sp>
              <p:nvSpPr>
                <p:cNvPr id="316" name="Oval 65"/>
                <p:cNvSpPr/>
                <p:nvPr/>
              </p:nvSpPr>
              <p:spPr>
                <a:xfrm>
                  <a:off x="30053" y="31319"/>
                  <a:ext cx="122950" cy="128127"/>
                </a:xfrm>
                <a:prstGeom prst="ellipse">
                  <a:avLst/>
                </a:prstGeom>
                <a:solidFill>
                  <a:srgbClr val="FF0000"/>
                </a:solidFill>
                <a:ln w="9525" cap="flat">
                  <a:solidFill>
                    <a:srgbClr val="FF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l" defTabSz="914400">
                    <a:lnSpc>
                      <a:spcPct val="100000"/>
                    </a:lnSpc>
                    <a:defRPr sz="2400">
                      <a:latin typeface="Times New Roman"/>
                      <a:ea typeface="Times New Roman"/>
                      <a:cs typeface="Times New Roman"/>
                      <a:sym typeface="Times New Roman"/>
                    </a:defRPr>
                  </a:pPr>
                  <a:endParaRPr/>
                </a:p>
              </p:txBody>
            </p:sp>
            <p:sp>
              <p:nvSpPr>
                <p:cNvPr id="317" name="Oval 66"/>
                <p:cNvSpPr/>
                <p:nvPr/>
              </p:nvSpPr>
              <p:spPr>
                <a:xfrm>
                  <a:off x="-1" y="0"/>
                  <a:ext cx="185788" cy="193615"/>
                </a:xfrm>
                <a:prstGeom prst="ellips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l" defTabSz="914400">
                    <a:lnSpc>
                      <a:spcPct val="100000"/>
                    </a:lnSpc>
                    <a:defRPr sz="2400">
                      <a:latin typeface="Times New Roman"/>
                      <a:ea typeface="Times New Roman"/>
                      <a:cs typeface="Times New Roman"/>
                      <a:sym typeface="Times New Roman"/>
                    </a:defRPr>
                  </a:pPr>
                  <a:endParaRPr/>
                </a:p>
              </p:txBody>
            </p:sp>
          </p:grpSp>
          <p:sp>
            <p:nvSpPr>
              <p:cNvPr id="319" name="Oval 67"/>
              <p:cNvSpPr/>
              <p:nvPr/>
            </p:nvSpPr>
            <p:spPr>
              <a:xfrm>
                <a:off x="8511493" y="2667615"/>
                <a:ext cx="91874" cy="96807"/>
              </a:xfrm>
              <a:prstGeom prst="ellipse">
                <a:avLst/>
              </a:pr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 defTabSz="914400">
                  <a:lnSpc>
                    <a:spcPct val="100000"/>
                  </a:lnSpc>
                  <a:defRPr sz="2400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320" name="Text Box 68"/>
              <p:cNvSpPr txBox="1"/>
              <p:nvPr/>
            </p:nvSpPr>
            <p:spPr>
              <a:xfrm>
                <a:off x="7613096" y="2710626"/>
                <a:ext cx="1949986" cy="32424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9" tIns="45719" rIns="45719" bIns="45719" numCol="1" anchor="t">
                <a:noAutofit/>
              </a:bodyPr>
              <a:lstStyle>
                <a:lvl1pPr algn="l" defTabSz="914400">
                  <a:lnSpc>
                    <a:spcPct val="100000"/>
                  </a:lnSpc>
                  <a:defRPr sz="1100">
                    <a:solidFill>
                      <a:srgbClr val="0033CC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r>
                  <a:t>Hong Kong Branch.</a:t>
                </a:r>
              </a:p>
            </p:txBody>
          </p:sp>
          <p:sp>
            <p:nvSpPr>
              <p:cNvPr id="321" name="Oval 69"/>
              <p:cNvSpPr/>
              <p:nvPr/>
            </p:nvSpPr>
            <p:spPr>
              <a:xfrm>
                <a:off x="8444121" y="2620287"/>
                <a:ext cx="91874" cy="96807"/>
              </a:xfrm>
              <a:prstGeom prst="ellipse">
                <a:avLst/>
              </a:pr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 defTabSz="914400">
                  <a:lnSpc>
                    <a:spcPct val="100000"/>
                  </a:lnSpc>
                  <a:defRPr sz="2400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322" name="Text Box 70"/>
              <p:cNvSpPr txBox="1"/>
              <p:nvPr/>
            </p:nvSpPr>
            <p:spPr>
              <a:xfrm>
                <a:off x="7611850" y="2394404"/>
                <a:ext cx="1080639" cy="32424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9" tIns="45719" rIns="45719" bIns="45719" numCol="1" anchor="t">
                <a:noAutofit/>
              </a:bodyPr>
              <a:lstStyle>
                <a:lvl1pPr algn="l" defTabSz="914400">
                  <a:lnSpc>
                    <a:spcPct val="100000"/>
                  </a:lnSpc>
                  <a:defRPr sz="1100" b="1">
                    <a:solidFill>
                      <a:srgbClr val="80008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r>
                  <a:t>Shenzhen</a:t>
                </a:r>
              </a:p>
            </p:txBody>
          </p:sp>
          <p:sp>
            <p:nvSpPr>
              <p:cNvPr id="323" name="Oval 71"/>
              <p:cNvSpPr/>
              <p:nvPr/>
            </p:nvSpPr>
            <p:spPr>
              <a:xfrm>
                <a:off x="8495160" y="2327715"/>
                <a:ext cx="91874" cy="96806"/>
              </a:xfrm>
              <a:prstGeom prst="ellipse">
                <a:avLst/>
              </a:pr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 defTabSz="914400">
                  <a:lnSpc>
                    <a:spcPct val="100000"/>
                  </a:lnSpc>
                  <a:defRPr sz="2400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324" name="Text Box 72"/>
              <p:cNvSpPr txBox="1"/>
              <p:nvPr/>
            </p:nvSpPr>
            <p:spPr>
              <a:xfrm>
                <a:off x="7517935" y="2101831"/>
                <a:ext cx="1074514" cy="32424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9" tIns="45719" rIns="45719" bIns="45719" numCol="1" anchor="t">
                <a:noAutofit/>
              </a:bodyPr>
              <a:lstStyle>
                <a:lvl1pPr algn="l" defTabSz="914400">
                  <a:lnSpc>
                    <a:spcPct val="100000"/>
                  </a:lnSpc>
                  <a:defRPr sz="1100" b="1">
                    <a:solidFill>
                      <a:srgbClr val="80008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r>
                  <a:t>Shanghai</a:t>
                </a:r>
              </a:p>
            </p:txBody>
          </p:sp>
          <p:sp>
            <p:nvSpPr>
              <p:cNvPr id="325" name="Oval 73"/>
              <p:cNvSpPr/>
              <p:nvPr/>
            </p:nvSpPr>
            <p:spPr>
              <a:xfrm>
                <a:off x="8197084" y="2979548"/>
                <a:ext cx="91874" cy="96810"/>
              </a:xfrm>
              <a:prstGeom prst="ellipse">
                <a:avLst/>
              </a:pr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 defTabSz="914400">
                  <a:lnSpc>
                    <a:spcPct val="100000"/>
                  </a:lnSpc>
                  <a:defRPr sz="2400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326" name="Line 74"/>
              <p:cNvSpPr/>
              <p:nvPr/>
            </p:nvSpPr>
            <p:spPr>
              <a:xfrm flipV="1">
                <a:off x="7163899" y="3024723"/>
                <a:ext cx="1031144" cy="557175"/>
              </a:xfrm>
              <a:prstGeom prst="line">
                <a:avLst/>
              </a:prstGeom>
              <a:noFill/>
              <a:ln w="19050" cap="flat">
                <a:solidFill>
                  <a:srgbClr val="C0504D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l" defTabSz="914400">
                  <a:lnSpc>
                    <a:spcPct val="100000"/>
                  </a:lnSpc>
                  <a:defRPr sz="2400"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27" name="Text Box 75"/>
              <p:cNvSpPr txBox="1"/>
              <p:nvPr/>
            </p:nvSpPr>
            <p:spPr>
              <a:xfrm>
                <a:off x="6160946" y="3485090"/>
                <a:ext cx="2056532" cy="32424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9" tIns="45719" rIns="45719" bIns="45719" numCol="1" anchor="t">
                <a:noAutofit/>
              </a:bodyPr>
              <a:lstStyle>
                <a:lvl1pPr algn="l" defTabSz="914400">
                  <a:lnSpc>
                    <a:spcPct val="100000"/>
                  </a:lnSpc>
                  <a:defRPr sz="1100">
                    <a:solidFill>
                      <a:srgbClr val="0033CC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r>
                  <a:t>Thailand Bangkok Rep</a:t>
                </a:r>
              </a:p>
            </p:txBody>
          </p:sp>
          <p:sp>
            <p:nvSpPr>
              <p:cNvPr id="328" name="Oval 76"/>
              <p:cNvSpPr/>
              <p:nvPr/>
            </p:nvSpPr>
            <p:spPr>
              <a:xfrm>
                <a:off x="8288958" y="3076356"/>
                <a:ext cx="91874" cy="96807"/>
              </a:xfrm>
              <a:prstGeom prst="ellipse">
                <a:avLst/>
              </a:pr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 defTabSz="914400">
                  <a:lnSpc>
                    <a:spcPct val="100000"/>
                  </a:lnSpc>
                  <a:defRPr sz="2400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329" name="Line 77"/>
              <p:cNvSpPr/>
              <p:nvPr/>
            </p:nvSpPr>
            <p:spPr>
              <a:xfrm flipV="1">
                <a:off x="7551139" y="3175316"/>
                <a:ext cx="737818" cy="987432"/>
              </a:xfrm>
              <a:prstGeom prst="line">
                <a:avLst/>
              </a:prstGeom>
              <a:noFill/>
              <a:ln w="19050" cap="flat">
                <a:solidFill>
                  <a:srgbClr val="C0504D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l" defTabSz="914400">
                  <a:lnSpc>
                    <a:spcPct val="100000"/>
                  </a:lnSpc>
                  <a:defRPr sz="2400"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30" name="Text Box 78"/>
              <p:cNvSpPr txBox="1"/>
              <p:nvPr/>
            </p:nvSpPr>
            <p:spPr>
              <a:xfrm>
                <a:off x="6451376" y="4162747"/>
                <a:ext cx="2551075" cy="53076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l" defTabSz="914400">
                  <a:lnSpc>
                    <a:spcPct val="100000"/>
                  </a:lnSpc>
                  <a:defRPr sz="1100">
                    <a:solidFill>
                      <a:srgbClr val="0033CC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t>Cambodia Phnom Penh Rep</a:t>
                </a:r>
                <a:endParaRPr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  <a:p>
                <a:pPr algn="l" defTabSz="914400">
                  <a:lnSpc>
                    <a:spcPct val="100000"/>
                  </a:lnSpc>
                  <a:defRPr sz="1100" b="1">
                    <a:solidFill>
                      <a:srgbClr val="0033CC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t>AMK  Microfinance</a:t>
                </a:r>
              </a:p>
            </p:txBody>
          </p:sp>
        </p:grpSp>
        <p:graphicFrame>
          <p:nvGraphicFramePr>
            <p:cNvPr id="332" name="Group 154"/>
            <p:cNvGraphicFramePr/>
            <p:nvPr/>
          </p:nvGraphicFramePr>
          <p:xfrm>
            <a:off x="9680774" y="387230"/>
            <a:ext cx="1897198" cy="1507286"/>
          </p:xfrm>
          <a:graphic>
            <a:graphicData uri="http://schemas.openxmlformats.org/drawingml/2006/table">
              <a:tbl>
                <a:tblPr>
                  <a:tableStyleId>{4C3C2611-4C71-4FC5-86AE-919BDF0F9419}</a:tableStyleId>
                </a:tblPr>
                <a:tblGrid>
                  <a:gridCol w="1022893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874305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</a:tblGrid>
                <a:tr h="296059">
                  <a:tc>
                    <a:txBody>
                      <a:bodyPr/>
                      <a:lstStyle/>
                      <a:p>
                        <a:pPr defTabSz="914400">
                          <a:lnSpc>
                            <a:spcPct val="80000"/>
                          </a:lnSpc>
                          <a:defRPr sz="1800"/>
                        </a:pPr>
                        <a:r>
                          <a:rPr sz="900" b="1">
                            <a:solidFill>
                              <a:srgbClr val="C7EDCC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Area</a:t>
                        </a:r>
                      </a:p>
                    </a:txBody>
                    <a:tcPr marL="45708" marR="45708" marT="45708" marB="45708" horzOverflow="overflow">
                      <a:lnL>
                        <a:solidFill>
                          <a:srgbClr val="BE4B48"/>
                        </a:solidFill>
                      </a:lnL>
                      <a:lnR w="12700">
                        <a:miter lim="400000"/>
                      </a:lnR>
                      <a:lnT>
                        <a:solidFill>
                          <a:srgbClr val="BE4B48"/>
                        </a:solidFill>
                      </a:lnT>
                      <a:lnB w="12700">
                        <a:miter lim="400000"/>
                      </a:lnB>
                      <a:solidFill>
                        <a:srgbClr val="C0504D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lnSpc>
                            <a:spcPct val="80000"/>
                          </a:lnSpc>
                          <a:defRPr sz="1800"/>
                        </a:pPr>
                        <a:r>
                          <a:rPr sz="900" b="1">
                            <a:solidFill>
                              <a:srgbClr val="C7EDCC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Branch</a:t>
                        </a:r>
                      </a:p>
                    </a:txBody>
                    <a:tcPr marL="45708" marR="45708" marT="45708" marB="45708" horzOverflow="overflow">
                      <a:lnL w="12700">
                        <a:miter lim="400000"/>
                      </a:lnL>
                      <a:lnR>
                        <a:solidFill>
                          <a:srgbClr val="BE4B48"/>
                        </a:solidFill>
                      </a:lnR>
                      <a:lnT>
                        <a:solidFill>
                          <a:srgbClr val="BE4B48"/>
                        </a:solidFill>
                      </a:lnT>
                      <a:lnB w="12700">
                        <a:miter lim="400000"/>
                      </a:lnB>
                      <a:solidFill>
                        <a:srgbClr val="C0504D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298225">
                  <a:tc>
                    <a:txBody>
                      <a:bodyPr/>
                      <a:lstStyle/>
                      <a:p>
                        <a:pPr defTabSz="914400">
                          <a:lnSpc>
                            <a:spcPct val="80000"/>
                          </a:lnSpc>
                          <a:defRPr sz="1800"/>
                        </a:pPr>
                        <a:r>
                          <a:rPr sz="900"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Local</a:t>
                        </a:r>
                      </a:p>
                    </a:txBody>
                    <a:tcPr marL="45708" marR="45708" marT="45708" marB="45708" horzOverflow="overflow">
                      <a:lnL>
                        <a:solidFill>
                          <a:srgbClr val="BE4B48"/>
                        </a:solidFill>
                      </a:lnL>
                      <a:lnR w="12700">
                        <a:miter lim="400000"/>
                      </a:lnR>
                      <a:lnT w="12700">
                        <a:miter lim="400000"/>
                      </a:lnT>
                      <a:lnB w="12700"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lnSpc>
                            <a:spcPct val="80000"/>
                          </a:lnSpc>
                          <a:defRPr sz="1800"/>
                        </a:pPr>
                        <a:r>
                          <a:rPr sz="900"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315</a:t>
                        </a:r>
                      </a:p>
                    </a:txBody>
                    <a:tcPr marL="45708" marR="45708" marT="45708" marB="45708" horzOverflow="overflow">
                      <a:lnL w="12700">
                        <a:miter lim="400000"/>
                      </a:lnL>
                      <a:lnR>
                        <a:solidFill>
                          <a:srgbClr val="BE4B48"/>
                        </a:solidFill>
                      </a:lnR>
                      <a:lnT w="12700">
                        <a:miter lim="400000"/>
                      </a:lnT>
                      <a:lnB w="12700">
                        <a:miter lim="400000"/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457584">
                  <a:tc>
                    <a:txBody>
                      <a:bodyPr/>
                      <a:lstStyle/>
                      <a:p>
                        <a:pPr defTabSz="914400">
                          <a:lnSpc>
                            <a:spcPct val="80000"/>
                          </a:lnSpc>
                          <a:defRPr sz="1800"/>
                        </a:pPr>
                        <a:r>
                          <a:rPr sz="900"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Subsidiary in Overseas </a:t>
                        </a:r>
                      </a:p>
                    </a:txBody>
                    <a:tcPr marL="45708" marR="45708" marT="45708" marB="45708" horzOverflow="overflow">
                      <a:lnL>
                        <a:solidFill>
                          <a:srgbClr val="BE4B48"/>
                        </a:solidFill>
                      </a:lnL>
                      <a:lnR w="12700">
                        <a:miter lim="400000"/>
                      </a:lnR>
                      <a:lnT w="12700">
                        <a:miter lim="400000"/>
                      </a:lnT>
                      <a:lnB w="12700"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lnSpc>
                            <a:spcPct val="80000"/>
                          </a:lnSpc>
                          <a:defRPr sz="1800"/>
                        </a:pPr>
                        <a:r>
                          <a:rPr sz="900"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1</a:t>
                        </a:r>
                      </a:p>
                    </a:txBody>
                    <a:tcPr marL="45708" marR="45708" marT="45708" marB="45708" horzOverflow="overflow">
                      <a:lnL w="12700">
                        <a:miter lim="400000"/>
                      </a:lnL>
                      <a:lnR>
                        <a:solidFill>
                          <a:srgbClr val="BE4B48"/>
                        </a:solidFill>
                      </a:lnR>
                      <a:lnT w="12700">
                        <a:miter lim="400000"/>
                      </a:lnT>
                      <a:lnB w="12700">
                        <a:miter lim="400000"/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455418">
                  <a:tc>
                    <a:txBody>
                      <a:bodyPr/>
                      <a:lstStyle/>
                      <a:p>
                        <a:pPr defTabSz="914400">
                          <a:lnSpc>
                            <a:spcPct val="80000"/>
                          </a:lnSpc>
                          <a:defRPr sz="1800"/>
                        </a:pPr>
                        <a:r>
                          <a:rPr sz="900"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Subsidiary in China</a:t>
                        </a:r>
                      </a:p>
                    </a:txBody>
                    <a:tcPr marL="45708" marR="45708" marT="45708" marB="45708" horzOverflow="overflow">
                      <a:lnL>
                        <a:solidFill>
                          <a:srgbClr val="BE4B48"/>
                        </a:solidFill>
                      </a:lnL>
                      <a:lnR w="12700">
                        <a:miter lim="400000"/>
                      </a:lnR>
                      <a:lnT w="12700">
                        <a:miter lim="400000"/>
                      </a:lnT>
                      <a:lnB>
                        <a:solidFill>
                          <a:srgbClr val="BE4B48"/>
                        </a:solidFill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lnSpc>
                            <a:spcPct val="80000"/>
                          </a:lnSpc>
                          <a:defRPr sz="1800"/>
                        </a:pPr>
                        <a:r>
                          <a:rPr sz="900">
                            <a:latin typeface="Arial Unicode MS"/>
                            <a:ea typeface="Arial Unicode MS"/>
                            <a:cs typeface="Arial Unicode MS"/>
                            <a:sym typeface="Arial Unicode MS"/>
                          </a:rPr>
                          <a:t>4</a:t>
                        </a:r>
                      </a:p>
                    </a:txBody>
                    <a:tcPr marL="45708" marR="45708" marT="45708" marB="45708" horzOverflow="overflow">
                      <a:lnL w="12700">
                        <a:miter lim="400000"/>
                      </a:lnL>
                      <a:lnR>
                        <a:solidFill>
                          <a:srgbClr val="BE4B48"/>
                        </a:solidFill>
                      </a:lnR>
                      <a:lnT w="12700">
                        <a:miter lim="400000"/>
                      </a:lnT>
                      <a:lnB>
                        <a:solidFill>
                          <a:srgbClr val="BE4B48"/>
                        </a:solidFill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</a:tbl>
            </a:graphicData>
          </a:graphic>
        </p:graphicFrame>
        <p:graphicFrame>
          <p:nvGraphicFramePr>
            <p:cNvPr id="333" name="Group 47"/>
            <p:cNvGraphicFramePr/>
            <p:nvPr/>
          </p:nvGraphicFramePr>
          <p:xfrm>
            <a:off x="10068005" y="4149824"/>
            <a:ext cx="1952734" cy="1248545"/>
          </p:xfrm>
          <a:graphic>
            <a:graphicData uri="http://schemas.openxmlformats.org/drawingml/2006/table">
              <a:tbl>
                <a:tblPr>
                  <a:tableStyleId>{4C3C2611-4C71-4FC5-86AE-919BDF0F9419}</a:tableStyleId>
                </a:tblPr>
                <a:tblGrid>
                  <a:gridCol w="917161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1035573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</a:tblGrid>
                <a:tr h="298026">
                  <a:tc>
                    <a:txBody>
                      <a:bodyPr/>
                      <a:lstStyle/>
                      <a:p>
                        <a:pPr defTabSz="914400">
                          <a:lnSpc>
                            <a:spcPct val="80000"/>
                          </a:lnSpc>
                          <a:defRPr sz="1800"/>
                        </a:pPr>
                        <a:r>
                          <a:rPr sz="900" b="1">
                            <a:solidFill>
                              <a:srgbClr val="C7EDCC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Area</a:t>
                        </a:r>
                      </a:p>
                    </a:txBody>
                    <a:tcPr marL="45720" marR="45720" horzOverflow="overflow">
                      <a:lnL>
                        <a:solidFill>
                          <a:srgbClr val="BE4B48"/>
                        </a:solidFill>
                      </a:lnL>
                      <a:lnR w="12700">
                        <a:miter lim="400000"/>
                      </a:lnR>
                      <a:lnT>
                        <a:solidFill>
                          <a:srgbClr val="BE4B48"/>
                        </a:solidFill>
                      </a:lnT>
                      <a:lnB w="12700">
                        <a:miter lim="400000"/>
                      </a:lnB>
                      <a:solidFill>
                        <a:srgbClr val="C0504D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lnSpc>
                            <a:spcPct val="80000"/>
                          </a:lnSpc>
                          <a:defRPr sz="1800"/>
                        </a:pPr>
                        <a:r>
                          <a:rPr sz="900" b="1">
                            <a:solidFill>
                              <a:srgbClr val="C7EDCC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Branch</a:t>
                        </a:r>
                      </a:p>
                    </a:txBody>
                    <a:tcPr marL="45720" marR="45720" horzOverflow="overflow">
                      <a:lnL w="12700">
                        <a:miter lim="400000"/>
                      </a:lnL>
                      <a:lnR>
                        <a:solidFill>
                          <a:srgbClr val="BE4B48"/>
                        </a:solidFill>
                      </a:lnR>
                      <a:lnT>
                        <a:solidFill>
                          <a:srgbClr val="BE4B48"/>
                        </a:solidFill>
                      </a:lnT>
                      <a:lnB w="12700">
                        <a:miter lim="400000"/>
                      </a:lnB>
                      <a:solidFill>
                        <a:srgbClr val="C0504D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300206">
                  <a:tc>
                    <a:txBody>
                      <a:bodyPr/>
                      <a:lstStyle/>
                      <a:p>
                        <a:pPr defTabSz="914400">
                          <a:lnSpc>
                            <a:spcPct val="80000"/>
                          </a:lnSpc>
                          <a:defRPr sz="1800"/>
                        </a:pPr>
                        <a:r>
                          <a:rPr sz="900"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Local</a:t>
                        </a:r>
                      </a:p>
                    </a:txBody>
                    <a:tcPr marL="45720" marR="45720" horzOverflow="overflow">
                      <a:lnL>
                        <a:solidFill>
                          <a:srgbClr val="BE4B48"/>
                        </a:solidFill>
                      </a:lnL>
                      <a:lnR w="12700">
                        <a:miter lim="400000"/>
                      </a:lnR>
                      <a:lnT w="12700">
                        <a:miter lim="400000"/>
                      </a:lnT>
                      <a:lnB w="12700"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lnSpc>
                            <a:spcPct val="80000"/>
                          </a:lnSpc>
                          <a:defRPr sz="1800"/>
                        </a:pPr>
                        <a:r>
                          <a:rPr sz="900"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44</a:t>
                        </a:r>
                      </a:p>
                    </a:txBody>
                    <a:tcPr marL="45720" marR="45720" horzOverflow="overflow">
                      <a:lnL w="12700">
                        <a:miter lim="400000"/>
                      </a:lnL>
                      <a:lnR>
                        <a:solidFill>
                          <a:srgbClr val="BE4B48"/>
                        </a:solidFill>
                      </a:lnR>
                      <a:lnT w="12700">
                        <a:miter lim="400000"/>
                      </a:lnT>
                      <a:lnB w="12700">
                        <a:miter lim="400000"/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300206">
                  <a:tc>
                    <a:txBody>
                      <a:bodyPr/>
                      <a:lstStyle/>
                      <a:p>
                        <a:pPr defTabSz="914400">
                          <a:lnSpc>
                            <a:spcPct val="80000"/>
                          </a:lnSpc>
                          <a:defRPr sz="1800"/>
                        </a:pPr>
                        <a:r>
                          <a:rPr sz="900"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Overseas</a:t>
                        </a:r>
                      </a:p>
                    </a:txBody>
                    <a:tcPr marL="45720" marR="45720" horzOverflow="overflow">
                      <a:lnL>
                        <a:solidFill>
                          <a:srgbClr val="BE4B48"/>
                        </a:solidFill>
                      </a:lnL>
                      <a:lnR w="12700">
                        <a:miter lim="400000"/>
                      </a:lnR>
                      <a:lnT w="12700">
                        <a:miter lim="400000"/>
                      </a:lnT>
                      <a:lnB w="12700"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lnSpc>
                            <a:spcPct val="80000"/>
                          </a:lnSpc>
                          <a:defRPr sz="1800"/>
                        </a:pPr>
                        <a:r>
                          <a:rPr sz="900"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4</a:t>
                        </a:r>
                      </a:p>
                    </a:txBody>
                    <a:tcPr marL="45720" marR="45720" horzOverflow="overflow">
                      <a:lnL w="12700">
                        <a:miter lim="400000"/>
                      </a:lnL>
                      <a:lnR>
                        <a:solidFill>
                          <a:srgbClr val="BE4B48"/>
                        </a:solidFill>
                      </a:lnR>
                      <a:lnT w="12700">
                        <a:miter lim="400000"/>
                      </a:lnT>
                      <a:lnB w="12700">
                        <a:miter lim="400000"/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350107">
                  <a:tc>
                    <a:txBody>
                      <a:bodyPr/>
                      <a:lstStyle/>
                      <a:p>
                        <a:pPr defTabSz="914400">
                          <a:lnSpc>
                            <a:spcPct val="80000"/>
                          </a:lnSpc>
                          <a:defRPr sz="1800"/>
                        </a:pPr>
                        <a:r>
                          <a:rPr sz="900"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China</a:t>
                        </a:r>
                      </a:p>
                    </a:txBody>
                    <a:tcPr marL="45720" marR="45720" horzOverflow="overflow">
                      <a:lnL>
                        <a:solidFill>
                          <a:srgbClr val="BE4B48"/>
                        </a:solidFill>
                      </a:lnL>
                      <a:lnR w="12700">
                        <a:miter lim="400000"/>
                      </a:lnR>
                      <a:lnT w="12700">
                        <a:miter lim="400000"/>
                      </a:lnT>
                      <a:lnB>
                        <a:solidFill>
                          <a:srgbClr val="BE4B48"/>
                        </a:solidFill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lnSpc>
                            <a:spcPct val="80000"/>
                          </a:lnSpc>
                          <a:defRPr sz="1800"/>
                        </a:pPr>
                        <a:r>
                          <a:rPr sz="900">
                            <a:latin typeface="Arial Unicode MS"/>
                            <a:ea typeface="Arial Unicode MS"/>
                            <a:cs typeface="Arial Unicode MS"/>
                            <a:sym typeface="Arial Unicode MS"/>
                          </a:rPr>
                          <a:t>3</a:t>
                        </a:r>
                      </a:p>
                    </a:txBody>
                    <a:tcPr marL="45720" marR="45720" horzOverflow="overflow">
                      <a:lnL w="12700">
                        <a:miter lim="400000"/>
                      </a:lnL>
                      <a:lnR>
                        <a:solidFill>
                          <a:srgbClr val="BE4B48"/>
                        </a:solidFill>
                      </a:lnR>
                      <a:lnT w="12700">
                        <a:miter lim="400000"/>
                      </a:lnT>
                      <a:lnB>
                        <a:solidFill>
                          <a:srgbClr val="BE4B48"/>
                        </a:solidFill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</a:tbl>
            </a:graphicData>
          </a:graphic>
        </p:graphicFrame>
        <p:graphicFrame>
          <p:nvGraphicFramePr>
            <p:cNvPr id="334" name="Group 33"/>
            <p:cNvGraphicFramePr/>
            <p:nvPr/>
          </p:nvGraphicFramePr>
          <p:xfrm>
            <a:off x="9777581" y="2323385"/>
            <a:ext cx="2008270" cy="1248545"/>
          </p:xfrm>
          <a:graphic>
            <a:graphicData uri="http://schemas.openxmlformats.org/drawingml/2006/table">
              <a:tbl>
                <a:tblPr>
                  <a:tableStyleId>{4C3C2611-4C71-4FC5-86AE-919BDF0F9419}</a:tableStyleId>
                </a:tblPr>
                <a:tblGrid>
                  <a:gridCol w="1025591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982679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</a:tblGrid>
                <a:tr h="298026">
                  <a:tc>
                    <a:txBody>
                      <a:bodyPr/>
                      <a:lstStyle/>
                      <a:p>
                        <a:pPr defTabSz="914400">
                          <a:lnSpc>
                            <a:spcPct val="80000"/>
                          </a:lnSpc>
                          <a:defRPr sz="1800"/>
                        </a:pPr>
                        <a:r>
                          <a:rPr sz="900" b="1">
                            <a:solidFill>
                              <a:srgbClr val="C7EDCC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Area</a:t>
                        </a:r>
                      </a:p>
                    </a:txBody>
                    <a:tcPr marL="45720" marR="45720" horzOverflow="overflow">
                      <a:lnL>
                        <a:solidFill>
                          <a:srgbClr val="BE4B48"/>
                        </a:solidFill>
                      </a:lnL>
                      <a:lnR w="12700">
                        <a:miter lim="400000"/>
                      </a:lnR>
                      <a:lnT>
                        <a:solidFill>
                          <a:srgbClr val="BE4B48"/>
                        </a:solidFill>
                      </a:lnT>
                      <a:lnB w="12700">
                        <a:miter lim="400000"/>
                      </a:lnB>
                      <a:solidFill>
                        <a:srgbClr val="C0504D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lnSpc>
                            <a:spcPct val="80000"/>
                          </a:lnSpc>
                          <a:defRPr sz="1800"/>
                        </a:pPr>
                        <a:r>
                          <a:rPr sz="900" b="1">
                            <a:solidFill>
                              <a:srgbClr val="C7EDCC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Branch</a:t>
                        </a:r>
                      </a:p>
                    </a:txBody>
                    <a:tcPr marL="45720" marR="45720" horzOverflow="overflow">
                      <a:lnL w="12700">
                        <a:miter lim="400000"/>
                      </a:lnL>
                      <a:lnR>
                        <a:solidFill>
                          <a:srgbClr val="BE4B48"/>
                        </a:solidFill>
                      </a:lnR>
                      <a:lnT>
                        <a:solidFill>
                          <a:srgbClr val="BE4B48"/>
                        </a:solidFill>
                      </a:lnT>
                      <a:lnB w="12700">
                        <a:miter lim="400000"/>
                      </a:lnB>
                      <a:solidFill>
                        <a:srgbClr val="C0504D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352287">
                  <a:tc>
                    <a:txBody>
                      <a:bodyPr/>
                      <a:lstStyle/>
                      <a:p>
                        <a:pPr defTabSz="914400">
                          <a:lnSpc>
                            <a:spcPct val="80000"/>
                          </a:lnSpc>
                          <a:defRPr sz="1800"/>
                        </a:pPr>
                        <a:r>
                          <a:rPr sz="900"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Local</a:t>
                        </a:r>
                      </a:p>
                    </a:txBody>
                    <a:tcPr marL="45720" marR="45720" horzOverflow="overflow">
                      <a:lnL>
                        <a:solidFill>
                          <a:srgbClr val="BE4B48"/>
                        </a:solidFill>
                      </a:lnL>
                      <a:lnR w="12700">
                        <a:miter lim="400000"/>
                      </a:lnR>
                      <a:lnT w="12700">
                        <a:miter lim="400000"/>
                      </a:lnT>
                      <a:lnB w="12700"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lnSpc>
                            <a:spcPct val="80000"/>
                          </a:lnSpc>
                          <a:defRPr sz="1800"/>
                        </a:pPr>
                        <a:r>
                          <a:rPr sz="900">
                            <a:latin typeface="Arial Unicode MS"/>
                            <a:ea typeface="Arial Unicode MS"/>
                            <a:cs typeface="Arial Unicode MS"/>
                            <a:sym typeface="Arial Unicode MS"/>
                          </a:rPr>
                          <a:t>72</a:t>
                        </a:r>
                      </a:p>
                    </a:txBody>
                    <a:tcPr marL="45720" marR="45720" horzOverflow="overflow">
                      <a:lnL w="12700">
                        <a:miter lim="400000"/>
                      </a:lnL>
                      <a:lnR>
                        <a:solidFill>
                          <a:srgbClr val="BE4B48"/>
                        </a:solidFill>
                      </a:lnR>
                      <a:lnT w="12700">
                        <a:miter lim="400000"/>
                      </a:lnT>
                      <a:lnB w="12700">
                        <a:miter lim="400000"/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300206">
                  <a:tc>
                    <a:txBody>
                      <a:bodyPr/>
                      <a:lstStyle/>
                      <a:p>
                        <a:pPr defTabSz="914400">
                          <a:lnSpc>
                            <a:spcPct val="80000"/>
                          </a:lnSpc>
                          <a:defRPr sz="1800"/>
                        </a:pPr>
                        <a:r>
                          <a:rPr sz="900"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Overseas</a:t>
                        </a:r>
                      </a:p>
                    </a:txBody>
                    <a:tcPr marL="45720" marR="45720" horzOverflow="overflow">
                      <a:lnL>
                        <a:solidFill>
                          <a:srgbClr val="BE4B48"/>
                        </a:solidFill>
                      </a:lnL>
                      <a:lnR w="12700">
                        <a:miter lim="400000"/>
                      </a:lnR>
                      <a:lnT w="12700">
                        <a:miter lim="400000"/>
                      </a:lnT>
                      <a:lnB w="12700"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lnSpc>
                            <a:spcPct val="80000"/>
                          </a:lnSpc>
                          <a:defRPr sz="1800"/>
                        </a:pPr>
                        <a:r>
                          <a:rPr sz="900"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3</a:t>
                        </a:r>
                      </a:p>
                    </a:txBody>
                    <a:tcPr marL="45720" marR="45720" horzOverflow="overflow">
                      <a:lnL w="12700">
                        <a:miter lim="400000"/>
                      </a:lnL>
                      <a:lnR>
                        <a:solidFill>
                          <a:srgbClr val="BE4B48"/>
                        </a:solidFill>
                      </a:lnR>
                      <a:lnT w="12700">
                        <a:miter lim="400000"/>
                      </a:lnT>
                      <a:lnB w="12700">
                        <a:miter lim="400000"/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298026">
                  <a:tc>
                    <a:txBody>
                      <a:bodyPr/>
                      <a:lstStyle/>
                      <a:p>
                        <a:pPr defTabSz="914400">
                          <a:lnSpc>
                            <a:spcPct val="80000"/>
                          </a:lnSpc>
                          <a:defRPr sz="1800"/>
                        </a:pPr>
                        <a:r>
                          <a:rPr sz="900"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Rep  Office</a:t>
                        </a:r>
                      </a:p>
                    </a:txBody>
                    <a:tcPr marL="45720" marR="45720" horzOverflow="overflow">
                      <a:lnL>
                        <a:solidFill>
                          <a:srgbClr val="BE4B48"/>
                        </a:solidFill>
                      </a:lnL>
                      <a:lnR w="12700">
                        <a:miter lim="400000"/>
                      </a:lnR>
                      <a:lnT w="12700">
                        <a:miter lim="400000"/>
                      </a:lnT>
                      <a:lnB>
                        <a:solidFill>
                          <a:srgbClr val="BE4B48"/>
                        </a:solidFill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lnSpc>
                            <a:spcPct val="80000"/>
                          </a:lnSpc>
                          <a:defRPr sz="1800"/>
                        </a:pPr>
                        <a:r>
                          <a:rPr sz="900"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3</a:t>
                        </a:r>
                      </a:p>
                    </a:txBody>
                    <a:tcPr marL="45720" marR="45720" horzOverflow="overflow">
                      <a:lnL w="12700">
                        <a:miter lim="400000"/>
                      </a:lnL>
                      <a:lnR>
                        <a:solidFill>
                          <a:srgbClr val="BE4B48"/>
                        </a:solidFill>
                      </a:lnR>
                      <a:lnT w="12700">
                        <a:miter lim="400000"/>
                      </a:lnT>
                      <a:lnB>
                        <a:solidFill>
                          <a:srgbClr val="BE4B48"/>
                        </a:solidFill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</a:tbl>
            </a:graphicData>
          </a:graphic>
        </p:graphicFrame>
        <p:sp>
          <p:nvSpPr>
            <p:cNvPr id="335" name="Text Box 43"/>
            <p:cNvSpPr txBox="1"/>
            <p:nvPr/>
          </p:nvSpPr>
          <p:spPr>
            <a:xfrm>
              <a:off x="10456957" y="3515196"/>
              <a:ext cx="2847008" cy="94212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914400">
                <a:lnSpc>
                  <a:spcPct val="100000"/>
                </a:lnSpc>
                <a:defRPr sz="1400" b="1">
                  <a:solidFill>
                    <a:srgbClr val="80008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Hong Kong 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algn="l" defTabSz="914400">
                <a:lnSpc>
                  <a:spcPct val="100000"/>
                </a:lnSpc>
                <a:defRPr sz="1400" b="1">
                  <a:solidFill>
                    <a:srgbClr val="80008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Subsidiary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algn="l" defTabSz="914400">
                <a:lnSpc>
                  <a:spcPct val="100000"/>
                </a:lnSpc>
                <a:defRPr sz="1400">
                  <a:solidFill>
                    <a:srgbClr val="80008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        </a:t>
              </a:r>
            </a:p>
          </p:txBody>
        </p:sp>
        <p:sp>
          <p:nvSpPr>
            <p:cNvPr id="336" name="Text Box 78"/>
            <p:cNvSpPr txBox="1"/>
            <p:nvPr/>
          </p:nvSpPr>
          <p:spPr>
            <a:xfrm>
              <a:off x="9161884" y="6098886"/>
              <a:ext cx="2186566" cy="3242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l" defTabSz="914400">
                <a:lnSpc>
                  <a:spcPct val="100000"/>
                </a:lnSpc>
                <a:defRPr sz="1100">
                  <a:solidFill>
                    <a:srgbClr val="0033CC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Indonesia Jakarta Rep	</a:t>
              </a:r>
            </a:p>
          </p:txBody>
        </p:sp>
        <p:sp>
          <p:nvSpPr>
            <p:cNvPr id="337" name="Line 77"/>
            <p:cNvSpPr/>
            <p:nvPr/>
          </p:nvSpPr>
          <p:spPr>
            <a:xfrm flipH="1" flipV="1">
              <a:off x="8519081" y="3969116"/>
              <a:ext cx="1742541" cy="2129771"/>
            </a:xfrm>
            <a:prstGeom prst="line">
              <a:avLst/>
            </a:prstGeom>
            <a:noFill/>
            <a:ln w="19050" cap="flat">
              <a:solidFill>
                <a:srgbClr val="C0504D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914400">
                <a:lnSpc>
                  <a:spcPct val="100000"/>
                </a:lnSpc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38" name="Oval 73"/>
            <p:cNvSpPr/>
            <p:nvPr/>
          </p:nvSpPr>
          <p:spPr>
            <a:xfrm>
              <a:off x="8510475" y="3908880"/>
              <a:ext cx="96810" cy="96809"/>
            </a:xfrm>
            <a:prstGeom prst="ellipse">
              <a:avLst/>
            </a:prstGeom>
            <a:solidFill>
              <a:srgbClr val="FF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914400">
                <a:lnSpc>
                  <a:spcPct val="100000"/>
                </a:lnSpc>
                <a:defRPr sz="24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339" name="Oval 73"/>
            <p:cNvSpPr/>
            <p:nvPr/>
          </p:nvSpPr>
          <p:spPr>
            <a:xfrm>
              <a:off x="8325465" y="3485078"/>
              <a:ext cx="96809" cy="96809"/>
            </a:xfrm>
            <a:prstGeom prst="ellipse">
              <a:avLst/>
            </a:prstGeom>
            <a:solidFill>
              <a:srgbClr val="FF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914400">
                <a:lnSpc>
                  <a:spcPct val="100000"/>
                </a:lnSpc>
                <a:defRPr sz="24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340" name="Line 77"/>
            <p:cNvSpPr/>
            <p:nvPr/>
          </p:nvSpPr>
          <p:spPr>
            <a:xfrm flipH="1" flipV="1">
              <a:off x="8325465" y="3485079"/>
              <a:ext cx="96808" cy="2613808"/>
            </a:xfrm>
            <a:prstGeom prst="line">
              <a:avLst/>
            </a:prstGeom>
            <a:noFill/>
            <a:ln w="19050" cap="flat">
              <a:solidFill>
                <a:srgbClr val="C0504D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914400">
                <a:lnSpc>
                  <a:spcPct val="100000"/>
                </a:lnSpc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41" name="Text Box 78"/>
            <p:cNvSpPr txBox="1"/>
            <p:nvPr/>
          </p:nvSpPr>
          <p:spPr>
            <a:xfrm>
              <a:off x="7322537" y="6098886"/>
              <a:ext cx="2186565" cy="3242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l" defTabSz="914400">
                <a:lnSpc>
                  <a:spcPct val="100000"/>
                </a:lnSpc>
                <a:defRPr sz="1100">
                  <a:solidFill>
                    <a:srgbClr val="0033CC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Singapore Branch</a:t>
              </a:r>
            </a:p>
          </p:txBody>
        </p:sp>
        <p:graphicFrame>
          <p:nvGraphicFramePr>
            <p:cNvPr id="342" name="Group 154"/>
            <p:cNvGraphicFramePr/>
            <p:nvPr/>
          </p:nvGraphicFramePr>
          <p:xfrm>
            <a:off x="6389310" y="5324424"/>
            <a:ext cx="1887942" cy="599482"/>
          </p:xfrm>
          <a:graphic>
            <a:graphicData uri="http://schemas.openxmlformats.org/drawingml/2006/table">
              <a:tbl>
                <a:tblPr>
                  <a:tableStyleId>{4C3C2611-4C71-4FC5-86AE-919BDF0F9419}</a:tableStyleId>
                </a:tblPr>
                <a:tblGrid>
                  <a:gridCol w="1017903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870039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</a:tblGrid>
                <a:tr h="298649">
                  <a:tc>
                    <a:txBody>
                      <a:bodyPr/>
                      <a:lstStyle/>
                      <a:p>
                        <a:pPr defTabSz="914400">
                          <a:lnSpc>
                            <a:spcPct val="80000"/>
                          </a:lnSpc>
                          <a:defRPr sz="1800"/>
                        </a:pPr>
                        <a:r>
                          <a:rPr sz="900" b="1">
                            <a:solidFill>
                              <a:srgbClr val="C7EDCC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Area</a:t>
                        </a:r>
                      </a:p>
                    </a:txBody>
                    <a:tcPr marL="45708" marR="45708" marT="45708" marB="45708" horzOverflow="overflow">
                      <a:lnL>
                        <a:solidFill>
                          <a:srgbClr val="BE4B48"/>
                        </a:solidFill>
                      </a:lnL>
                      <a:lnR w="12700">
                        <a:miter lim="400000"/>
                      </a:lnR>
                      <a:lnT>
                        <a:solidFill>
                          <a:srgbClr val="BE4B48"/>
                        </a:solidFill>
                      </a:lnT>
                      <a:lnB w="12700">
                        <a:miter lim="400000"/>
                      </a:lnB>
                      <a:solidFill>
                        <a:srgbClr val="C0504D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lnSpc>
                            <a:spcPct val="80000"/>
                          </a:lnSpc>
                          <a:defRPr sz="1800"/>
                        </a:pPr>
                        <a:r>
                          <a:rPr sz="900" b="1">
                            <a:solidFill>
                              <a:srgbClr val="C7EDCC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Branch</a:t>
                        </a:r>
                      </a:p>
                    </a:txBody>
                    <a:tcPr marL="45708" marR="45708" marT="45708" marB="45708" horzOverflow="overflow">
                      <a:lnL w="12700">
                        <a:miter lim="400000"/>
                      </a:lnL>
                      <a:lnR>
                        <a:solidFill>
                          <a:srgbClr val="BE4B48"/>
                        </a:solidFill>
                      </a:lnR>
                      <a:lnT>
                        <a:solidFill>
                          <a:srgbClr val="BE4B48"/>
                        </a:solidFill>
                      </a:lnT>
                      <a:lnB w="12700">
                        <a:miter lim="400000"/>
                      </a:lnB>
                      <a:solidFill>
                        <a:srgbClr val="C0504D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300833">
                  <a:tc>
                    <a:txBody>
                      <a:bodyPr/>
                      <a:lstStyle/>
                      <a:p>
                        <a:pPr defTabSz="914400">
                          <a:lnSpc>
                            <a:spcPct val="80000"/>
                          </a:lnSpc>
                          <a:defRPr sz="1800"/>
                        </a:pPr>
                        <a:r>
                          <a:rPr sz="900"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Local</a:t>
                        </a:r>
                      </a:p>
                    </a:txBody>
                    <a:tcPr marL="45708" marR="45708" marT="45708" marB="45708" horzOverflow="overflow">
                      <a:lnL>
                        <a:solidFill>
                          <a:srgbClr val="BE4B48"/>
                        </a:solidFill>
                      </a:lnL>
                      <a:lnR w="12700">
                        <a:miter lim="400000"/>
                      </a:lnR>
                      <a:lnT w="12700">
                        <a:miter lim="400000"/>
                      </a:lnT>
                      <a:lnB w="12700">
                        <a:solidFill>
                          <a:srgbClr val="000000"/>
                        </a:solidFill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lnSpc>
                            <a:spcPct val="80000"/>
                          </a:lnSpc>
                          <a:defRPr sz="1800"/>
                        </a:pPr>
                        <a:r>
                          <a:rPr sz="900"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149</a:t>
                        </a:r>
                      </a:p>
                    </a:txBody>
                    <a:tcPr marL="45708" marR="45708" marT="45708" marB="45708" horzOverflow="overflow">
                      <a:lnL w="12700">
                        <a:miter lim="400000"/>
                      </a:lnL>
                      <a:lnR>
                        <a:solidFill>
                          <a:srgbClr val="BE4B48"/>
                        </a:solidFill>
                      </a:lnR>
                      <a:lnT w="12700">
                        <a:miter lim="400000"/>
                      </a:lnT>
                      <a:lnB w="12700">
                        <a:solidFill>
                          <a:srgbClr val="000000"/>
                        </a:solidFill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</a:tbl>
            </a:graphicData>
          </a:graphic>
        </p:graphicFrame>
        <p:sp>
          <p:nvSpPr>
            <p:cNvPr id="343" name="Text Box 43"/>
            <p:cNvSpPr txBox="1"/>
            <p:nvPr/>
          </p:nvSpPr>
          <p:spPr>
            <a:xfrm>
              <a:off x="6451267" y="4646771"/>
              <a:ext cx="1521818" cy="94212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914400">
                <a:lnSpc>
                  <a:spcPct val="100000"/>
                </a:lnSpc>
                <a:defRPr sz="1400" b="1">
                  <a:solidFill>
                    <a:srgbClr val="991E1E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Cambodia  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algn="l" defTabSz="914400">
                <a:lnSpc>
                  <a:spcPct val="100000"/>
                </a:lnSpc>
                <a:defRPr sz="1400" b="1">
                  <a:solidFill>
                    <a:srgbClr val="991E1E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Subsidiary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algn="l" defTabSz="914400">
                <a:lnSpc>
                  <a:spcPct val="100000"/>
                </a:lnSpc>
                <a:defRPr sz="1400">
                  <a:solidFill>
                    <a:srgbClr val="80008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        </a:t>
              </a:r>
            </a:p>
          </p:txBody>
        </p:sp>
      </p:grp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Why Cambodia?…"/>
          <p:cNvSpPr txBox="1"/>
          <p:nvPr/>
        </p:nvSpPr>
        <p:spPr>
          <a:xfrm>
            <a:off x="110335" y="2518214"/>
            <a:ext cx="12784130" cy="39249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lnSpc>
                <a:spcPct val="150000"/>
              </a:lnSpc>
              <a:defRPr sz="3700">
                <a:latin typeface="Canela Text Bold"/>
                <a:ea typeface="Canela Text Bold"/>
                <a:cs typeface="Canela Text Bold"/>
                <a:sym typeface="Canela Text Bold"/>
              </a:defRPr>
            </a:pPr>
            <a:r>
              <a:rPr dirty="0"/>
              <a:t>Why Cambodia?</a:t>
            </a:r>
          </a:p>
          <a:p>
            <a:pPr lvl="1" algn="l">
              <a:lnSpc>
                <a:spcPct val="150000"/>
              </a:lnSpc>
              <a:defRPr sz="3300"/>
            </a:pPr>
            <a:r>
              <a:rPr dirty="0"/>
              <a:t>The rich history, The people, The suffering, The resilience</a:t>
            </a:r>
          </a:p>
          <a:p>
            <a:pPr lvl="1" algn="l">
              <a:lnSpc>
                <a:spcPct val="150000"/>
              </a:lnSpc>
              <a:defRPr sz="3300">
                <a:latin typeface="Canela Text Bold"/>
                <a:ea typeface="Canela Text Bold"/>
                <a:cs typeface="Canela Text Bold"/>
                <a:sym typeface="Canela Text Bold"/>
              </a:defRPr>
            </a:pPr>
            <a:r>
              <a:rPr dirty="0">
                <a:latin typeface="Canela Text Regular"/>
                <a:ea typeface="Canela Text Regular"/>
                <a:cs typeface="Canela Text Regular"/>
                <a:sym typeface="Canela Text Regular"/>
              </a:rPr>
              <a:t>For financial institutions, a forward thinking and efficient regulator</a:t>
            </a:r>
            <a:r>
              <a:rPr dirty="0"/>
              <a:t> </a:t>
            </a:r>
          </a:p>
          <a:p>
            <a:pPr lvl="1" algn="l">
              <a:lnSpc>
                <a:spcPct val="150000"/>
              </a:lnSpc>
              <a:defRPr sz="3300"/>
            </a:pPr>
            <a:r>
              <a:rPr dirty="0"/>
              <a:t>Popular investment designation and a major part of “One Belt One Road”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Why AMK Microfinance?…"/>
          <p:cNvSpPr txBox="1"/>
          <p:nvPr/>
        </p:nvSpPr>
        <p:spPr>
          <a:xfrm>
            <a:off x="140908" y="2121052"/>
            <a:ext cx="12305284" cy="46866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lnSpc>
                <a:spcPct val="150000"/>
              </a:lnSpc>
              <a:defRPr sz="3700">
                <a:latin typeface="Canela Text Bold"/>
                <a:ea typeface="Canela Text Bold"/>
                <a:cs typeface="Canela Text Bold"/>
                <a:sym typeface="Canela Text Bold"/>
              </a:defRPr>
            </a:pPr>
            <a:r>
              <a:rPr dirty="0"/>
              <a:t> Why AMK Microfinance?</a:t>
            </a:r>
          </a:p>
          <a:p>
            <a:pPr lvl="1" algn="l">
              <a:lnSpc>
                <a:spcPct val="150000"/>
              </a:lnSpc>
              <a:defRPr sz="3300"/>
            </a:pPr>
            <a:r>
              <a:rPr dirty="0"/>
              <a:t>History of AMK goes back to early 1990’s as a NGO and over the years successfully transform into a systemically important financial institution for the rural poor</a:t>
            </a:r>
          </a:p>
          <a:p>
            <a:pPr lvl="1" algn="l">
              <a:lnSpc>
                <a:spcPct val="150000"/>
              </a:lnSpc>
              <a:defRPr sz="3300"/>
            </a:pPr>
            <a:r>
              <a:rPr dirty="0"/>
              <a:t>Committed management and employees to AMK Mission</a:t>
            </a:r>
          </a:p>
          <a:p>
            <a:pPr lvl="1" algn="l">
              <a:lnSpc>
                <a:spcPct val="150000"/>
              </a:lnSpc>
              <a:defRPr sz="3300"/>
            </a:pPr>
            <a:r>
              <a:rPr dirty="0"/>
              <a:t>Similar history and mission as SCSB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Rectangle 6"/>
          <p:cNvSpPr/>
          <p:nvPr/>
        </p:nvSpPr>
        <p:spPr>
          <a:xfrm>
            <a:off x="706247" y="6330848"/>
            <a:ext cx="12029442" cy="1819149"/>
          </a:xfrm>
          <a:prstGeom prst="rect">
            <a:avLst/>
          </a:prstGeom>
          <a:solidFill>
            <a:srgbClr val="993366"/>
          </a:solidFill>
          <a:ln w="12700">
            <a:solidFill>
              <a:srgbClr val="993366"/>
            </a:solidFill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5023" tIns="65023" rIns="65023" bIns="65023">
            <a:spAutoFit/>
          </a:bodyPr>
          <a:lstStyle/>
          <a:p>
            <a:pPr defTabSz="1300480">
              <a:lnSpc>
                <a:spcPct val="100000"/>
              </a:lnSpc>
              <a:defRPr sz="3800" i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"to help </a:t>
            </a:r>
            <a:r>
              <a:rPr u="sng"/>
              <a:t>large numbers of poor </a:t>
            </a:r>
            <a:r>
              <a:t>people to improve their livelihood options through the delivery of </a:t>
            </a:r>
            <a:r>
              <a:rPr u="sng"/>
              <a:t>appropriate and viable </a:t>
            </a:r>
            <a:r>
              <a:t>microfinance services”. </a:t>
            </a:r>
          </a:p>
        </p:txBody>
      </p:sp>
      <p:sp>
        <p:nvSpPr>
          <p:cNvPr id="351" name="AMK Mission"/>
          <p:cNvSpPr txBox="1"/>
          <p:nvPr/>
        </p:nvSpPr>
        <p:spPr>
          <a:xfrm>
            <a:off x="4641237" y="5055206"/>
            <a:ext cx="3511869" cy="8710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latin typeface="Canela Text Bold"/>
                <a:ea typeface="Canela Text Bold"/>
                <a:cs typeface="Canela Text Bold"/>
                <a:sym typeface="Canela Text Bold"/>
              </a:defRPr>
            </a:lvl1pPr>
          </a:lstStyle>
          <a:p>
            <a:r>
              <a:t>AMK Mission</a:t>
            </a:r>
          </a:p>
        </p:txBody>
      </p:sp>
      <p:pic>
        <p:nvPicPr>
          <p:cNvPr id="352" name="image.png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2035" y="1950431"/>
            <a:ext cx="10430219" cy="3004697"/>
          </a:xfrm>
          <a:prstGeom prst="rect">
            <a:avLst/>
          </a:prstGeom>
          <a:ln w="12700">
            <a:miter lim="400000"/>
          </a:ln>
        </p:spPr>
      </p:pic>
      <p:sp>
        <p:nvSpPr>
          <p:cNvPr id="353" name="SCSB Mission"/>
          <p:cNvSpPr txBox="1"/>
          <p:nvPr/>
        </p:nvSpPr>
        <p:spPr>
          <a:xfrm>
            <a:off x="4588647" y="979304"/>
            <a:ext cx="3617050" cy="8710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latin typeface="Canela Text Bold"/>
                <a:ea typeface="Canela Text Bold"/>
                <a:cs typeface="Canela Text Bold"/>
                <a:sym typeface="Canela Text Bold"/>
              </a:defRPr>
            </a:lvl1pPr>
          </a:lstStyle>
          <a:p>
            <a:r>
              <a:t>SCSB Mission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0" grpId="1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7" name="Diagram 16"/>
          <p:cNvGrpSpPr/>
          <p:nvPr/>
        </p:nvGrpSpPr>
        <p:grpSpPr>
          <a:xfrm>
            <a:off x="3533980" y="2500187"/>
            <a:ext cx="5689414" cy="5757165"/>
            <a:chOff x="0" y="0"/>
            <a:chExt cx="5689413" cy="5757163"/>
          </a:xfrm>
        </p:grpSpPr>
        <p:grpSp>
          <p:nvGrpSpPr>
            <p:cNvPr id="359" name="Group"/>
            <p:cNvGrpSpPr/>
            <p:nvPr/>
          </p:nvGrpSpPr>
          <p:grpSpPr>
            <a:xfrm>
              <a:off x="2974916" y="317974"/>
              <a:ext cx="2424187" cy="2548942"/>
              <a:chOff x="0" y="0"/>
              <a:chExt cx="2424186" cy="2548940"/>
            </a:xfrm>
          </p:grpSpPr>
          <p:sp>
            <p:nvSpPr>
              <p:cNvPr id="357" name="Shape"/>
              <p:cNvSpPr/>
              <p:nvPr/>
            </p:nvSpPr>
            <p:spPr>
              <a:xfrm>
                <a:off x="0" y="0"/>
                <a:ext cx="2424187" cy="25489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9839" y="0"/>
                      <a:pt x="18560" y="6026"/>
                      <a:pt x="21600" y="14925"/>
                    </a:cubicBezTo>
                    <a:lnTo>
                      <a:pt x="0" y="216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9A2F2C"/>
                  </a:gs>
                  <a:gs pos="80000">
                    <a:srgbClr val="CA3E3A"/>
                  </a:gs>
                  <a:gs pos="100000">
                    <a:srgbClr val="CE3B37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>
                <a:outerShdw blurRad="50800" dist="254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wrap="square" lIns="65023" tIns="65023" rIns="65023" bIns="65023" numCol="1" anchor="ctr">
                <a:noAutofit/>
              </a:bodyPr>
              <a:lstStyle/>
              <a:p>
                <a:pPr defTabSz="1011484">
                  <a:spcBef>
                    <a:spcPts val="1000"/>
                  </a:spcBef>
                  <a:defRPr sz="2200">
                    <a:solidFill>
                      <a:srgbClr val="FFFFFF"/>
                    </a:solidFill>
                    <a:latin typeface="Trebuchet MS"/>
                    <a:ea typeface="Trebuchet MS"/>
                    <a:cs typeface="Trebuchet MS"/>
                    <a:sym typeface="Trebuchet MS"/>
                  </a:defRPr>
                </a:pPr>
                <a:endParaRPr/>
              </a:p>
            </p:txBody>
          </p:sp>
          <p:sp>
            <p:nvSpPr>
              <p:cNvPr id="358" name="Adequate Products"/>
              <p:cNvSpPr txBox="1"/>
              <p:nvPr/>
            </p:nvSpPr>
            <p:spPr>
              <a:xfrm>
                <a:off x="110455" y="1060542"/>
                <a:ext cx="1638606" cy="68518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28899" tIns="28899" rIns="28899" bIns="28899" numCol="1" anchor="ctr">
                <a:spAutoFit/>
              </a:bodyPr>
              <a:lstStyle>
                <a:lvl1pPr defTabSz="1011484">
                  <a:spcBef>
                    <a:spcPts val="900"/>
                  </a:spcBef>
                  <a:defRPr sz="2200" b="1">
                    <a:solidFill>
                      <a:srgbClr val="FFFFFF"/>
                    </a:solidFill>
                    <a:latin typeface="Trebuchet MS"/>
                    <a:ea typeface="Trebuchet MS"/>
                    <a:cs typeface="Trebuchet MS"/>
                    <a:sym typeface="Trebuchet MS"/>
                  </a:defRPr>
                </a:lvl1pPr>
              </a:lstStyle>
              <a:p>
                <a:r>
                  <a:t>Adequate Products</a:t>
                </a:r>
              </a:p>
            </p:txBody>
          </p:sp>
        </p:grpSp>
        <p:grpSp>
          <p:nvGrpSpPr>
            <p:cNvPr id="362" name="Group"/>
            <p:cNvGrpSpPr/>
            <p:nvPr/>
          </p:nvGrpSpPr>
          <p:grpSpPr>
            <a:xfrm>
              <a:off x="3018612" y="2215192"/>
              <a:ext cx="2549115" cy="2849803"/>
              <a:chOff x="0" y="0"/>
              <a:chExt cx="2549113" cy="2849802"/>
            </a:xfrm>
          </p:grpSpPr>
          <p:sp>
            <p:nvSpPr>
              <p:cNvPr id="360" name="Shape"/>
              <p:cNvSpPr/>
              <p:nvPr/>
            </p:nvSpPr>
            <p:spPr>
              <a:xfrm>
                <a:off x="0" y="0"/>
                <a:ext cx="2549115" cy="28498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910" h="21600" extrusionOk="0">
                    <a:moveTo>
                      <a:pt x="18935" y="0"/>
                    </a:moveTo>
                    <a:cubicBezTo>
                      <a:pt x="21600" y="7960"/>
                      <a:pt x="18680" y="16680"/>
                      <a:pt x="11702" y="21600"/>
                    </a:cubicBezTo>
                    <a:lnTo>
                      <a:pt x="0" y="597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769537"/>
                  </a:gs>
                  <a:gs pos="80000">
                    <a:srgbClr val="9BC348"/>
                  </a:gs>
                  <a:gs pos="100000">
                    <a:srgbClr val="9CC646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>
                <a:outerShdw blurRad="50800" dist="254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wrap="square" lIns="65023" tIns="65023" rIns="65023" bIns="65023" numCol="1" anchor="ctr">
                <a:noAutofit/>
              </a:bodyPr>
              <a:lstStyle/>
              <a:p>
                <a:pPr defTabSz="1011484">
                  <a:spcBef>
                    <a:spcPts val="1000"/>
                  </a:spcBef>
                  <a:defRPr sz="2200">
                    <a:solidFill>
                      <a:srgbClr val="FFFFFF"/>
                    </a:solidFill>
                    <a:latin typeface="Trebuchet MS"/>
                    <a:ea typeface="Trebuchet MS"/>
                    <a:cs typeface="Trebuchet MS"/>
                    <a:sym typeface="Trebuchet MS"/>
                  </a:defRPr>
                </a:pPr>
                <a:endParaRPr/>
              </a:p>
            </p:txBody>
          </p:sp>
          <p:sp>
            <p:nvSpPr>
              <p:cNvPr id="361" name="Transparency &amp; Client Protection"/>
              <p:cNvSpPr txBox="1"/>
              <p:nvPr/>
            </p:nvSpPr>
            <p:spPr>
              <a:xfrm>
                <a:off x="734339" y="683684"/>
                <a:ext cx="1517227" cy="98236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28899" tIns="28899" rIns="28899" bIns="28899" numCol="1" anchor="ctr">
                <a:spAutoFit/>
              </a:bodyPr>
              <a:lstStyle>
                <a:lvl1pPr defTabSz="1011484">
                  <a:spcBef>
                    <a:spcPts val="900"/>
                  </a:spcBef>
                  <a:defRPr sz="2200" b="1">
                    <a:solidFill>
                      <a:srgbClr val="FFFFFF"/>
                    </a:solidFill>
                    <a:latin typeface="Trebuchet MS"/>
                    <a:ea typeface="Trebuchet MS"/>
                    <a:cs typeface="Trebuchet MS"/>
                    <a:sym typeface="Trebuchet MS"/>
                  </a:defRPr>
                </a:lvl1pPr>
              </a:lstStyle>
              <a:p>
                <a:r>
                  <a:t>Transparency &amp; Client Protection</a:t>
                </a:r>
              </a:p>
            </p:txBody>
          </p:sp>
        </p:grpSp>
        <p:grpSp>
          <p:nvGrpSpPr>
            <p:cNvPr id="365" name="Group"/>
            <p:cNvGrpSpPr/>
            <p:nvPr/>
          </p:nvGrpSpPr>
          <p:grpSpPr>
            <a:xfrm>
              <a:off x="1405073" y="3086610"/>
              <a:ext cx="2996461" cy="2548942"/>
              <a:chOff x="0" y="0"/>
              <a:chExt cx="2996459" cy="2548941"/>
            </a:xfrm>
          </p:grpSpPr>
          <p:sp>
            <p:nvSpPr>
              <p:cNvPr id="363" name="Shape"/>
              <p:cNvSpPr/>
              <p:nvPr/>
            </p:nvSpPr>
            <p:spPr>
              <a:xfrm>
                <a:off x="0" y="0"/>
                <a:ext cx="2996460" cy="25489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307" extrusionOk="0">
                    <a:moveTo>
                      <a:pt x="21600" y="16429"/>
                    </a:moveTo>
                    <a:cubicBezTo>
                      <a:pt x="15160" y="21600"/>
                      <a:pt x="6440" y="21600"/>
                      <a:pt x="0" y="16429"/>
                    </a:cubicBezTo>
                    <a:lnTo>
                      <a:pt x="1080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5E437E"/>
                  </a:gs>
                  <a:gs pos="80000">
                    <a:srgbClr val="7B58A6"/>
                  </a:gs>
                  <a:gs pos="100000">
                    <a:srgbClr val="7B57A8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>
                <a:outerShdw blurRad="50800" dist="254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wrap="square" lIns="65023" tIns="65023" rIns="65023" bIns="65023" numCol="1" anchor="ctr">
                <a:noAutofit/>
              </a:bodyPr>
              <a:lstStyle/>
              <a:p>
                <a:pPr defTabSz="1011484">
                  <a:spcBef>
                    <a:spcPts val="1000"/>
                  </a:spcBef>
                  <a:defRPr sz="24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64" name="Impact on Clients"/>
              <p:cNvSpPr txBox="1"/>
              <p:nvPr/>
            </p:nvSpPr>
            <p:spPr>
              <a:xfrm>
                <a:off x="769961" y="1356704"/>
                <a:ext cx="1456539" cy="68518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28899" tIns="28899" rIns="28899" bIns="28899" numCol="1" anchor="ctr">
                <a:spAutoFit/>
              </a:bodyPr>
              <a:lstStyle>
                <a:lvl1pPr defTabSz="1011484">
                  <a:spcBef>
                    <a:spcPts val="900"/>
                  </a:spcBef>
                  <a:defRPr sz="2200" b="1">
                    <a:solidFill>
                      <a:srgbClr val="FFFFFF"/>
                    </a:solidFill>
                    <a:latin typeface="Trebuchet MS"/>
                    <a:ea typeface="Trebuchet MS"/>
                    <a:cs typeface="Trebuchet MS"/>
                    <a:sym typeface="Trebuchet MS"/>
                  </a:defRPr>
                </a:lvl1pPr>
              </a:lstStyle>
              <a:p>
                <a:r>
                  <a:t>Impact on Clients</a:t>
                </a:r>
              </a:p>
            </p:txBody>
          </p:sp>
        </p:grpSp>
        <p:grpSp>
          <p:nvGrpSpPr>
            <p:cNvPr id="368" name="Group"/>
            <p:cNvGrpSpPr/>
            <p:nvPr/>
          </p:nvGrpSpPr>
          <p:grpSpPr>
            <a:xfrm>
              <a:off x="238880" y="2215193"/>
              <a:ext cx="2549116" cy="2849803"/>
              <a:chOff x="0" y="0"/>
              <a:chExt cx="2549114" cy="2849802"/>
            </a:xfrm>
          </p:grpSpPr>
          <p:sp>
            <p:nvSpPr>
              <p:cNvPr id="366" name="Shape"/>
              <p:cNvSpPr/>
              <p:nvPr/>
            </p:nvSpPr>
            <p:spPr>
              <a:xfrm>
                <a:off x="-1" y="0"/>
                <a:ext cx="2549116" cy="28498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910" h="21600" extrusionOk="0">
                    <a:moveTo>
                      <a:pt x="8208" y="21600"/>
                    </a:moveTo>
                    <a:cubicBezTo>
                      <a:pt x="1230" y="16680"/>
                      <a:pt x="-1690" y="7960"/>
                      <a:pt x="975" y="0"/>
                    </a:cubicBezTo>
                    <a:lnTo>
                      <a:pt x="19910" y="597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2A869F"/>
                  </a:gs>
                  <a:gs pos="80000">
                    <a:srgbClr val="37B1D1"/>
                  </a:gs>
                  <a:gs pos="100000">
                    <a:srgbClr val="34B3D5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>
                <a:outerShdw blurRad="50800" dist="254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wrap="square" lIns="65023" tIns="65023" rIns="65023" bIns="65023" numCol="1" anchor="ctr">
                <a:noAutofit/>
              </a:bodyPr>
              <a:lstStyle/>
              <a:p>
                <a:pPr defTabSz="1011484">
                  <a:spcBef>
                    <a:spcPts val="1000"/>
                  </a:spcBef>
                  <a:defRPr sz="2200">
                    <a:solidFill>
                      <a:srgbClr val="FFFFFF"/>
                    </a:solidFill>
                    <a:latin typeface="Trebuchet MS"/>
                    <a:ea typeface="Trebuchet MS"/>
                    <a:cs typeface="Trebuchet MS"/>
                    <a:sym typeface="Trebuchet MS"/>
                  </a:defRPr>
                </a:pPr>
                <a:endParaRPr/>
              </a:p>
            </p:txBody>
          </p:sp>
          <p:sp>
            <p:nvSpPr>
              <p:cNvPr id="367" name="Other CSR"/>
              <p:cNvSpPr txBox="1"/>
              <p:nvPr/>
            </p:nvSpPr>
            <p:spPr>
              <a:xfrm>
                <a:off x="297549" y="980863"/>
                <a:ext cx="1517227" cy="3880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28899" tIns="28899" rIns="28899" bIns="28899" numCol="1" anchor="ctr">
                <a:spAutoFit/>
              </a:bodyPr>
              <a:lstStyle>
                <a:lvl1pPr defTabSz="1011484">
                  <a:spcBef>
                    <a:spcPts val="900"/>
                  </a:spcBef>
                  <a:defRPr sz="2200" b="1">
                    <a:solidFill>
                      <a:srgbClr val="FFFFFF"/>
                    </a:solidFill>
                    <a:latin typeface="Trebuchet MS"/>
                    <a:ea typeface="Trebuchet MS"/>
                    <a:cs typeface="Trebuchet MS"/>
                    <a:sym typeface="Trebuchet MS"/>
                  </a:defRPr>
                </a:lvl1pPr>
              </a:lstStyle>
              <a:p>
                <a:r>
                  <a:t>Other CSR</a:t>
                </a:r>
              </a:p>
            </p:txBody>
          </p:sp>
        </p:grpSp>
        <p:grpSp>
          <p:nvGrpSpPr>
            <p:cNvPr id="371" name="Group"/>
            <p:cNvGrpSpPr/>
            <p:nvPr/>
          </p:nvGrpSpPr>
          <p:grpSpPr>
            <a:xfrm>
              <a:off x="407505" y="317974"/>
              <a:ext cx="2424188" cy="2548942"/>
              <a:chOff x="0" y="0"/>
              <a:chExt cx="2424186" cy="2548941"/>
            </a:xfrm>
          </p:grpSpPr>
          <p:sp>
            <p:nvSpPr>
              <p:cNvPr id="369" name="Shape"/>
              <p:cNvSpPr/>
              <p:nvPr/>
            </p:nvSpPr>
            <p:spPr>
              <a:xfrm>
                <a:off x="0" y="0"/>
                <a:ext cx="2424187" cy="25489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4925"/>
                    </a:moveTo>
                    <a:cubicBezTo>
                      <a:pt x="3040" y="6026"/>
                      <a:pt x="11761" y="0"/>
                      <a:pt x="21600" y="0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C96D20"/>
                  </a:gs>
                  <a:gs pos="80000">
                    <a:srgbClr val="FF9034"/>
                  </a:gs>
                  <a:gs pos="100000">
                    <a:srgbClr val="FF9035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>
                <a:outerShdw blurRad="50800" dist="254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wrap="square" lIns="65023" tIns="65023" rIns="65023" bIns="65023" numCol="1" anchor="ctr">
                <a:noAutofit/>
              </a:bodyPr>
              <a:lstStyle/>
              <a:p>
                <a:pPr defTabSz="1011484">
                  <a:spcBef>
                    <a:spcPts val="1000"/>
                  </a:spcBef>
                  <a:defRPr sz="2200">
                    <a:solidFill>
                      <a:srgbClr val="FFFFFF"/>
                    </a:solidFill>
                    <a:latin typeface="Trebuchet MS"/>
                    <a:ea typeface="Trebuchet MS"/>
                    <a:cs typeface="Trebuchet MS"/>
                    <a:sym typeface="Trebuchet MS"/>
                  </a:defRPr>
                </a:pPr>
                <a:endParaRPr/>
              </a:p>
            </p:txBody>
          </p:sp>
          <p:sp>
            <p:nvSpPr>
              <p:cNvPr id="370" name="Depth of Outreach"/>
              <p:cNvSpPr txBox="1"/>
              <p:nvPr/>
            </p:nvSpPr>
            <p:spPr>
              <a:xfrm>
                <a:off x="675125" y="1060542"/>
                <a:ext cx="1638606" cy="68518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28899" tIns="28899" rIns="28899" bIns="28899" numCol="1" anchor="ctr">
                <a:spAutoFit/>
              </a:bodyPr>
              <a:lstStyle>
                <a:lvl1pPr defTabSz="1011484">
                  <a:spcBef>
                    <a:spcPts val="900"/>
                  </a:spcBef>
                  <a:defRPr sz="2200" b="1">
                    <a:solidFill>
                      <a:srgbClr val="FFFFFF"/>
                    </a:solidFill>
                    <a:latin typeface="Trebuchet MS"/>
                    <a:ea typeface="Trebuchet MS"/>
                    <a:cs typeface="Trebuchet MS"/>
                    <a:sym typeface="Trebuchet MS"/>
                  </a:defRPr>
                </a:lvl1pPr>
              </a:lstStyle>
              <a:p>
                <a:r>
                  <a:t>Depth of Outreach</a:t>
                </a:r>
              </a:p>
            </p:txBody>
          </p:sp>
        </p:grpSp>
        <p:sp>
          <p:nvSpPr>
            <p:cNvPr id="372" name="Shape"/>
            <p:cNvSpPr/>
            <p:nvPr/>
          </p:nvSpPr>
          <p:spPr>
            <a:xfrm>
              <a:off x="2974676" y="136482"/>
              <a:ext cx="2639182" cy="1890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" y="0"/>
                  </a:moveTo>
                  <a:cubicBezTo>
                    <a:pt x="8750" y="0"/>
                    <a:pt x="16655" y="7283"/>
                    <a:pt x="20095" y="18513"/>
                  </a:cubicBezTo>
                  <a:lnTo>
                    <a:pt x="21600" y="17830"/>
                  </a:lnTo>
                  <a:lnTo>
                    <a:pt x="19651" y="21600"/>
                  </a:lnTo>
                  <a:lnTo>
                    <a:pt x="16309" y="20230"/>
                  </a:lnTo>
                  <a:lnTo>
                    <a:pt x="17815" y="19547"/>
                  </a:lnTo>
                  <a:lnTo>
                    <a:pt x="17815" y="19547"/>
                  </a:lnTo>
                  <a:cubicBezTo>
                    <a:pt x="14703" y="9690"/>
                    <a:pt x="7715" y="3329"/>
                    <a:pt x="0" y="3329"/>
                  </a:cubicBezTo>
                  <a:close/>
                </a:path>
              </a:pathLst>
            </a:custGeom>
            <a:solidFill>
              <a:srgbClr val="C0504D"/>
            </a:solidFill>
            <a:ln w="12700" cap="flat">
              <a:noFill/>
              <a:miter lim="400000"/>
            </a:ln>
            <a:effectLst>
              <a:outerShdw blurRad="50800" dist="254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lnSpc>
                  <a:spcPct val="100000"/>
                </a:lnSpc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73" name="Shape"/>
            <p:cNvSpPr/>
            <p:nvPr/>
          </p:nvSpPr>
          <p:spPr>
            <a:xfrm>
              <a:off x="4490616" y="2177600"/>
              <a:ext cx="1198798" cy="29923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18" h="21600" extrusionOk="0">
                  <a:moveTo>
                    <a:pt x="16497" y="0"/>
                  </a:moveTo>
                  <a:lnTo>
                    <a:pt x="16497" y="0"/>
                  </a:lnTo>
                  <a:cubicBezTo>
                    <a:pt x="21600" y="7338"/>
                    <a:pt x="16846" y="15392"/>
                    <a:pt x="4413" y="20470"/>
                  </a:cubicBezTo>
                  <a:lnTo>
                    <a:pt x="6171" y="21600"/>
                  </a:lnTo>
                  <a:lnTo>
                    <a:pt x="188" y="20701"/>
                  </a:lnTo>
                  <a:lnTo>
                    <a:pt x="0" y="17631"/>
                  </a:lnTo>
                  <a:lnTo>
                    <a:pt x="1757" y="18760"/>
                  </a:lnTo>
                  <a:cubicBezTo>
                    <a:pt x="12615" y="14225"/>
                    <a:pt x="16718" y="7122"/>
                    <a:pt x="12217" y="650"/>
                  </a:cubicBezTo>
                  <a:close/>
                </a:path>
              </a:pathLst>
            </a:custGeom>
            <a:solidFill>
              <a:srgbClr val="9BBB59"/>
            </a:solidFill>
            <a:ln w="12700" cap="flat">
              <a:noFill/>
              <a:miter lim="400000"/>
            </a:ln>
            <a:effectLst>
              <a:outerShdw blurRad="50800" dist="254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lnSpc>
                  <a:spcPct val="100000"/>
                </a:lnSpc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74" name="Shape"/>
            <p:cNvSpPr/>
            <p:nvPr/>
          </p:nvSpPr>
          <p:spPr>
            <a:xfrm>
              <a:off x="1419154" y="4986196"/>
              <a:ext cx="3053926" cy="770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7690" extrusionOk="0">
                  <a:moveTo>
                    <a:pt x="21600" y="5985"/>
                  </a:moveTo>
                  <a:lnTo>
                    <a:pt x="21600" y="5985"/>
                  </a:lnTo>
                  <a:cubicBezTo>
                    <a:pt x="15483" y="20404"/>
                    <a:pt x="7305" y="21600"/>
                    <a:pt x="814" y="9024"/>
                  </a:cubicBezTo>
                  <a:lnTo>
                    <a:pt x="9" y="12616"/>
                  </a:lnTo>
                  <a:lnTo>
                    <a:pt x="0" y="3281"/>
                  </a:lnTo>
                  <a:lnTo>
                    <a:pt x="2835" y="0"/>
                  </a:lnTo>
                  <a:lnTo>
                    <a:pt x="2030" y="3591"/>
                  </a:lnTo>
                  <a:lnTo>
                    <a:pt x="2030" y="3591"/>
                  </a:lnTo>
                  <a:cubicBezTo>
                    <a:pt x="7793" y="14477"/>
                    <a:pt x="14994" y="13295"/>
                    <a:pt x="20389" y="577"/>
                  </a:cubicBezTo>
                  <a:close/>
                </a:path>
              </a:pathLst>
            </a:custGeom>
            <a:solidFill>
              <a:srgbClr val="8064A2"/>
            </a:solidFill>
            <a:ln w="12700" cap="flat">
              <a:noFill/>
              <a:miter lim="400000"/>
            </a:ln>
            <a:effectLst>
              <a:outerShdw blurRad="50800" dist="254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lnSpc>
                  <a:spcPct val="100000"/>
                </a:lnSpc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75" name="Shape"/>
            <p:cNvSpPr/>
            <p:nvPr/>
          </p:nvSpPr>
          <p:spPr>
            <a:xfrm>
              <a:off x="0" y="2222613"/>
              <a:ext cx="1389450" cy="29406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9" h="21600" extrusionOk="0">
                  <a:moveTo>
                    <a:pt x="18236" y="21600"/>
                  </a:moveTo>
                  <a:cubicBezTo>
                    <a:pt x="5290" y="16985"/>
                    <a:pt x="-801" y="9027"/>
                    <a:pt x="2755" y="1372"/>
                  </a:cubicBezTo>
                  <a:lnTo>
                    <a:pt x="0" y="932"/>
                  </a:lnTo>
                  <a:lnTo>
                    <a:pt x="5786" y="0"/>
                  </a:lnTo>
                  <a:lnTo>
                    <a:pt x="9676" y="2475"/>
                  </a:lnTo>
                  <a:lnTo>
                    <a:pt x="6922" y="2036"/>
                  </a:lnTo>
                  <a:cubicBezTo>
                    <a:pt x="3938" y="8804"/>
                    <a:pt x="9381" y="15799"/>
                    <a:pt x="20799" y="19869"/>
                  </a:cubicBezTo>
                  <a:close/>
                </a:path>
              </a:pathLst>
            </a:custGeom>
            <a:solidFill>
              <a:srgbClr val="4BACC6"/>
            </a:solidFill>
            <a:ln w="12700" cap="flat">
              <a:noFill/>
              <a:miter lim="400000"/>
            </a:ln>
            <a:effectLst>
              <a:outerShdw blurRad="50800" dist="254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lnSpc>
                  <a:spcPct val="100000"/>
                </a:lnSpc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76" name="Shape"/>
            <p:cNvSpPr/>
            <p:nvPr/>
          </p:nvSpPr>
          <p:spPr>
            <a:xfrm>
              <a:off x="292315" y="0"/>
              <a:ext cx="2539378" cy="2117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0682"/>
                  </a:moveTo>
                  <a:lnTo>
                    <a:pt x="0" y="20682"/>
                  </a:lnTo>
                  <a:cubicBezTo>
                    <a:pt x="2809" y="10315"/>
                    <a:pt x="10503" y="2956"/>
                    <a:pt x="19557" y="1974"/>
                  </a:cubicBezTo>
                  <a:lnTo>
                    <a:pt x="19557" y="0"/>
                  </a:lnTo>
                  <a:lnTo>
                    <a:pt x="21600" y="3349"/>
                  </a:lnTo>
                  <a:lnTo>
                    <a:pt x="19557" y="6932"/>
                  </a:lnTo>
                  <a:lnTo>
                    <a:pt x="19557" y="4959"/>
                  </a:lnTo>
                  <a:lnTo>
                    <a:pt x="19557" y="4959"/>
                  </a:lnTo>
                  <a:cubicBezTo>
                    <a:pt x="11581" y="5930"/>
                    <a:pt x="4835" y="12457"/>
                    <a:pt x="2357" y="21600"/>
                  </a:cubicBezTo>
                  <a:close/>
                </a:path>
              </a:pathLst>
            </a:custGeom>
            <a:solidFill>
              <a:srgbClr val="F79646"/>
            </a:solidFill>
            <a:ln w="12700" cap="flat">
              <a:noFill/>
              <a:miter lim="400000"/>
            </a:ln>
            <a:effectLst>
              <a:outerShdw blurRad="50800" dist="254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lnSpc>
                  <a:spcPct val="100000"/>
                </a:lnSpc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sp>
        <p:nvSpPr>
          <p:cNvPr id="378" name="Content Placeholder 2"/>
          <p:cNvSpPr txBox="1">
            <a:spLocks noGrp="1"/>
          </p:cNvSpPr>
          <p:nvPr>
            <p:ph type="body" sz="quarter" idx="4294967295"/>
          </p:nvPr>
        </p:nvSpPr>
        <p:spPr>
          <a:xfrm>
            <a:off x="533400" y="1371600"/>
            <a:ext cx="12074318" cy="990600"/>
          </a:xfrm>
          <a:prstGeom prst="rect">
            <a:avLst/>
          </a:prstGeom>
          <a:solidFill>
            <a:srgbClr val="BFBFBF"/>
          </a:solidFill>
        </p:spPr>
        <p:txBody>
          <a:bodyPr lIns="45719" tIns="45719" rIns="45719" bIns="45719"/>
          <a:lstStyle>
            <a:lvl1pPr marL="0" indent="0" defTabSz="1531111">
              <a:spcBef>
                <a:spcPts val="1700"/>
              </a:spcBef>
              <a:buSzTx/>
              <a:buNone/>
              <a:defRPr sz="2640">
                <a:solidFill>
                  <a:srgbClr val="993366"/>
                </a:solidFill>
              </a:defRPr>
            </a:lvl1pPr>
          </a:lstStyle>
          <a:p>
            <a:r>
              <a:t>AMK measure our mission through this 5 dimension under the SPM framework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7" grpId="1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2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364" y="1010381"/>
            <a:ext cx="10306385" cy="7643093"/>
          </a:xfrm>
          <a:prstGeom prst="rect">
            <a:avLst/>
          </a:prstGeom>
          <a:ln w="12700">
            <a:miter lim="400000"/>
          </a:ln>
        </p:spPr>
      </p:pic>
      <p:sp>
        <p:nvSpPr>
          <p:cNvPr id="383" name="Rectangle 3"/>
          <p:cNvSpPr txBox="1"/>
          <p:nvPr/>
        </p:nvSpPr>
        <p:spPr>
          <a:xfrm>
            <a:off x="9385130" y="1408853"/>
            <a:ext cx="3229526" cy="2857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5023" tIns="65023" rIns="65023" bIns="65023">
            <a:spAutoFit/>
          </a:bodyPr>
          <a:lstStyle/>
          <a:p>
            <a:pPr defTabSz="1300480">
              <a:lnSpc>
                <a:spcPct val="100000"/>
              </a:lnSpc>
              <a:defRPr sz="4200" b="1">
                <a:solidFill>
                  <a:srgbClr val="A53C6F"/>
                </a:solidFill>
                <a:effectLst>
                  <a:outerShdw blurRad="38100" dist="25400" dir="5400000" rotWithShape="0">
                    <a:srgbClr val="6E747A">
                      <a:alpha val="43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pPr>
            <a:r>
              <a:t>AMK covers </a:t>
            </a:r>
            <a:r>
              <a:rPr sz="5600"/>
              <a:t>91% </a:t>
            </a:r>
            <a:r>
              <a:t>of total villages in Cambodia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43B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11303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Graphik"/>
            <a:ea typeface="Graphik"/>
            <a:cs typeface="Graphik"/>
            <a:sym typeface="Graphi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1733930" rtl="0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43B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11303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Graphik"/>
            <a:ea typeface="Graphik"/>
            <a:cs typeface="Graphik"/>
            <a:sym typeface="Graphi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1733930" rtl="0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512</Words>
  <Application>Microsoft Macintosh PowerPoint</Application>
  <PresentationFormat>Custom</PresentationFormat>
  <Paragraphs>135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8" baseType="lpstr">
      <vt:lpstr>Arial Unicode MS</vt:lpstr>
      <vt:lpstr>Canela Bold</vt:lpstr>
      <vt:lpstr>Canela Deck Regular</vt:lpstr>
      <vt:lpstr>Canela Regular</vt:lpstr>
      <vt:lpstr>Canela Text Bold</vt:lpstr>
      <vt:lpstr>Canela Text Regular</vt:lpstr>
      <vt:lpstr>Graphik</vt:lpstr>
      <vt:lpstr>Graphik Medium</vt:lpstr>
      <vt:lpstr>Graphik Semibold</vt:lpstr>
      <vt:lpstr>Arial</vt:lpstr>
      <vt:lpstr>Calibri</vt:lpstr>
      <vt:lpstr>Franklin Gothic Book</vt:lpstr>
      <vt:lpstr>Franklin Gothic Medium</vt:lpstr>
      <vt:lpstr>Helvetica Neue</vt:lpstr>
      <vt:lpstr>Times New Roman</vt:lpstr>
      <vt:lpstr>Trebuchet MS</vt:lpstr>
      <vt:lpstr>23_ClassicWhite</vt:lpstr>
      <vt:lpstr>PowerPoint Presentation</vt:lpstr>
      <vt:lpstr>Introduction of SCSB Group</vt:lpstr>
      <vt:lpstr>Three Shanghai Banks Alliance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Mr. CHUNG Shek Yan</cp:lastModifiedBy>
  <cp:revision>1</cp:revision>
  <dcterms:modified xsi:type="dcterms:W3CDTF">2021-02-04T18:29:33Z</dcterms:modified>
</cp:coreProperties>
</file>